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4" r:id="rId3"/>
  </p:sldMasterIdLst>
  <p:notesMasterIdLst>
    <p:notesMasterId r:id="rId29"/>
  </p:notesMasterIdLst>
  <p:sldIdLst>
    <p:sldId id="257" r:id="rId4"/>
    <p:sldId id="340" r:id="rId5"/>
    <p:sldId id="352" r:id="rId6"/>
    <p:sldId id="358" r:id="rId7"/>
    <p:sldId id="359" r:id="rId8"/>
    <p:sldId id="353" r:id="rId9"/>
    <p:sldId id="354" r:id="rId10"/>
    <p:sldId id="355" r:id="rId11"/>
    <p:sldId id="356" r:id="rId12"/>
    <p:sldId id="347" r:id="rId13"/>
    <p:sldId id="346" r:id="rId14"/>
    <p:sldId id="345" r:id="rId15"/>
    <p:sldId id="360" r:id="rId16"/>
    <p:sldId id="348" r:id="rId17"/>
    <p:sldId id="335" r:id="rId18"/>
    <p:sldId id="331" r:id="rId19"/>
    <p:sldId id="327" r:id="rId20"/>
    <p:sldId id="361" r:id="rId21"/>
    <p:sldId id="357" r:id="rId22"/>
    <p:sldId id="362" r:id="rId23"/>
    <p:sldId id="363" r:id="rId24"/>
    <p:sldId id="325" r:id="rId25"/>
    <p:sldId id="333" r:id="rId26"/>
    <p:sldId id="326" r:id="rId27"/>
    <p:sldId id="350" r:id="rId2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F5D"/>
    <a:srgbClr val="0064A3"/>
    <a:srgbClr val="00A2FF"/>
    <a:srgbClr val="62BD19"/>
    <a:srgbClr val="2E2E2E"/>
    <a:srgbClr val="3334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9" autoAdjust="0"/>
    <p:restoredTop sz="88040" autoAdjust="0"/>
  </p:normalViewPr>
  <p:slideViewPr>
    <p:cSldViewPr>
      <p:cViewPr varScale="1">
        <p:scale>
          <a:sx n="99" d="100"/>
          <a:sy n="99" d="100"/>
        </p:scale>
        <p:origin x="-138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debbief\objective-8008-DebbieF\Objects\Copy%20of%202015%20Asset%20register%20for%20valuation%201%20July%202014%20AMP%20graphs.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341064934441799"/>
          <c:y val="0.11162790697674418"/>
          <c:w val="0.78901845451710184"/>
          <c:h val="0.49767441860465117"/>
        </c:manualLayout>
      </c:layout>
      <c:barChart>
        <c:barDir val="col"/>
        <c:grouping val="clustered"/>
        <c:varyColors val="0"/>
        <c:ser>
          <c:idx val="1"/>
          <c:order val="0"/>
          <c:tx>
            <c:strRef>
              <c:f>RT!$F$3</c:f>
              <c:strCache>
                <c:ptCount val="1"/>
                <c:pt idx="0">
                  <c:v>ORC</c:v>
                </c:pt>
              </c:strCache>
            </c:strRef>
          </c:tx>
          <c:spPr>
            <a:solidFill>
              <a:srgbClr val="1F497D">
                <a:lumMod val="75000"/>
              </a:srgbClr>
            </a:solidFill>
            <a:ln w="25400" cap="flat" cmpd="sng" algn="ctr">
              <a:solidFill>
                <a:srgbClr val="4F81BD"/>
              </a:solidFill>
              <a:prstDash val="solid"/>
            </a:ln>
            <a:effectLst/>
          </c:spPr>
          <c:invertIfNegative val="0"/>
          <c:cat>
            <c:strRef>
              <c:f>RT!$A$5:$A$8</c:f>
              <c:strCache>
                <c:ptCount val="4"/>
                <c:pt idx="0">
                  <c:v>Erosion Protection</c:v>
                </c:pt>
                <c:pt idx="1">
                  <c:v>Pump Stations</c:v>
                </c:pt>
                <c:pt idx="2">
                  <c:v>Stopbank</c:v>
                </c:pt>
                <c:pt idx="3">
                  <c:v>Structures </c:v>
                </c:pt>
              </c:strCache>
            </c:strRef>
          </c:cat>
          <c:val>
            <c:numRef>
              <c:f>RT!$F$5:$F$8</c:f>
              <c:numCache>
                <c:formatCode>#,##0</c:formatCode>
                <c:ptCount val="4"/>
                <c:pt idx="0">
                  <c:v>22422446.007705916</c:v>
                </c:pt>
                <c:pt idx="1">
                  <c:v>855289.7113752123</c:v>
                </c:pt>
                <c:pt idx="2">
                  <c:v>51263556.936382569</c:v>
                </c:pt>
                <c:pt idx="3">
                  <c:v>2732132.1887073237</c:v>
                </c:pt>
              </c:numCache>
            </c:numRef>
          </c:val>
        </c:ser>
        <c:dLbls>
          <c:showLegendKey val="0"/>
          <c:showVal val="0"/>
          <c:showCatName val="0"/>
          <c:showSerName val="0"/>
          <c:showPercent val="0"/>
          <c:showBubbleSize val="0"/>
        </c:dLbls>
        <c:gapWidth val="150"/>
        <c:axId val="132249088"/>
        <c:axId val="132251008"/>
      </c:barChart>
      <c:catAx>
        <c:axId val="132249088"/>
        <c:scaling>
          <c:orientation val="minMax"/>
        </c:scaling>
        <c:delete val="0"/>
        <c:axPos val="b"/>
        <c:title>
          <c:tx>
            <c:rich>
              <a:bodyPr/>
              <a:lstStyle/>
              <a:p>
                <a:pPr>
                  <a:defRPr sz="1400" b="1" i="0" u="none" strike="noStrike" baseline="0">
                    <a:solidFill>
                      <a:srgbClr val="000000"/>
                    </a:solidFill>
                    <a:latin typeface="Arial"/>
                    <a:ea typeface="Arial"/>
                    <a:cs typeface="Arial"/>
                  </a:defRPr>
                </a:pPr>
                <a:r>
                  <a:rPr lang="en-NZ" sz="1400"/>
                  <a:t>Asset  Group</a:t>
                </a:r>
              </a:p>
            </c:rich>
          </c:tx>
          <c:layout>
            <c:manualLayout>
              <c:xMode val="edge"/>
              <c:yMode val="edge"/>
              <c:x val="0.49207980006375196"/>
              <c:y val="0.91605539199348218"/>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5400000" vert="horz"/>
          <a:lstStyle/>
          <a:p>
            <a:pPr>
              <a:defRPr sz="1200" b="0" i="0" u="none" strike="noStrike" baseline="0">
                <a:solidFill>
                  <a:srgbClr val="000000"/>
                </a:solidFill>
                <a:latin typeface="Arial"/>
                <a:ea typeface="Arial"/>
                <a:cs typeface="Arial"/>
              </a:defRPr>
            </a:pPr>
            <a:endParaRPr lang="en-US"/>
          </a:p>
        </c:txPr>
        <c:crossAx val="132251008"/>
        <c:crosses val="autoZero"/>
        <c:auto val="1"/>
        <c:lblAlgn val="ctr"/>
        <c:lblOffset val="100"/>
        <c:tickLblSkip val="1"/>
        <c:tickMarkSkip val="1"/>
        <c:noMultiLvlLbl val="0"/>
      </c:catAx>
      <c:valAx>
        <c:axId val="132251008"/>
        <c:scaling>
          <c:orientation val="minMax"/>
        </c:scaling>
        <c:delete val="0"/>
        <c:axPos val="l"/>
        <c:title>
          <c:tx>
            <c:rich>
              <a:bodyPr/>
              <a:lstStyle/>
              <a:p>
                <a:pPr>
                  <a:defRPr sz="1400" b="1" i="0" u="none" strike="noStrike" baseline="0">
                    <a:solidFill>
                      <a:srgbClr val="000000"/>
                    </a:solidFill>
                    <a:latin typeface="Arial"/>
                    <a:ea typeface="Arial"/>
                    <a:cs typeface="Arial"/>
                  </a:defRPr>
                </a:pPr>
                <a:r>
                  <a:rPr lang="en-US" sz="1400" dirty="0" smtClean="0"/>
                  <a:t>Replacement Cost ($000)</a:t>
                </a:r>
                <a:endParaRPr lang="en-US" sz="1400" dirty="0"/>
              </a:p>
            </c:rich>
          </c:tx>
          <c:layout>
            <c:manualLayout>
              <c:xMode val="edge"/>
              <c:yMode val="edge"/>
              <c:x val="2.8879189955010192E-2"/>
              <c:y val="0.10698255749361182"/>
            </c:manualLayout>
          </c:layout>
          <c:overlay val="0"/>
          <c:spPr>
            <a:noFill/>
            <a:ln w="25400">
              <a:noFill/>
            </a:ln>
          </c:spPr>
        </c:title>
        <c:numFmt formatCode="_-* #,##0_-;\-* #,##0_-;_-* &quot;-&quot;??_-;_-@_-" sourceLinked="0"/>
        <c:majorTickMark val="out"/>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132249088"/>
        <c:crosses val="autoZero"/>
        <c:crossBetween val="between"/>
        <c:dispUnits>
          <c:builtInUnit val="thousands"/>
        </c:dispUnits>
      </c:valAx>
      <c:spPr>
        <a:noFill/>
        <a:ln w="25400">
          <a:noFill/>
        </a:ln>
      </c:spPr>
    </c:plotArea>
    <c:plotVisOnly val="1"/>
    <c:dispBlanksAs val="gap"/>
    <c:showDLblsOverMax val="0"/>
  </c:chart>
  <c:spPr>
    <a:solidFill>
      <a:srgbClr val="FFFFFF"/>
    </a:solidFill>
    <a:ln w="9525">
      <a:noFill/>
    </a:ln>
  </c:spPr>
  <c:txPr>
    <a:bodyPr/>
    <a:lstStyle/>
    <a:p>
      <a:pPr>
        <a:defRPr sz="800" b="0" i="0" u="none" strike="noStrike" baseline="0">
          <a:solidFill>
            <a:srgbClr val="000000"/>
          </a:solidFill>
          <a:latin typeface="Arial"/>
          <a:ea typeface="Arial"/>
          <a:cs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v>Loan Balances</c:v>
          </c:tx>
          <c:xVal>
            <c:numRef>
              <c:f>Data!$E$73:$BC$73</c:f>
              <c:numCache>
                <c:formatCode>General</c:formatCode>
                <c:ptCount val="51"/>
                <c:pt idx="0">
                  <c:v>2015</c:v>
                </c:pt>
                <c:pt idx="1">
                  <c:v>2016</c:v>
                </c:pt>
                <c:pt idx="2">
                  <c:v>2017</c:v>
                </c:pt>
                <c:pt idx="3">
                  <c:v>2018</c:v>
                </c:pt>
                <c:pt idx="4">
                  <c:v>2019</c:v>
                </c:pt>
                <c:pt idx="5">
                  <c:v>2020</c:v>
                </c:pt>
                <c:pt idx="6">
                  <c:v>2021</c:v>
                </c:pt>
                <c:pt idx="7">
                  <c:v>2022</c:v>
                </c:pt>
                <c:pt idx="8">
                  <c:v>2023</c:v>
                </c:pt>
                <c:pt idx="9">
                  <c:v>2024</c:v>
                </c:pt>
                <c:pt idx="10">
                  <c:v>2025</c:v>
                </c:pt>
                <c:pt idx="11">
                  <c:v>2026</c:v>
                </c:pt>
                <c:pt idx="12">
                  <c:v>2027</c:v>
                </c:pt>
                <c:pt idx="13">
                  <c:v>2028</c:v>
                </c:pt>
                <c:pt idx="14">
                  <c:v>2029</c:v>
                </c:pt>
                <c:pt idx="15">
                  <c:v>2030</c:v>
                </c:pt>
                <c:pt idx="16">
                  <c:v>2031</c:v>
                </c:pt>
                <c:pt idx="17">
                  <c:v>2032</c:v>
                </c:pt>
                <c:pt idx="18">
                  <c:v>2033</c:v>
                </c:pt>
                <c:pt idx="19">
                  <c:v>2034</c:v>
                </c:pt>
                <c:pt idx="20">
                  <c:v>2035</c:v>
                </c:pt>
                <c:pt idx="21">
                  <c:v>2036</c:v>
                </c:pt>
                <c:pt idx="22">
                  <c:v>2037</c:v>
                </c:pt>
                <c:pt idx="23">
                  <c:v>2038</c:v>
                </c:pt>
                <c:pt idx="24">
                  <c:v>2039</c:v>
                </c:pt>
                <c:pt idx="25">
                  <c:v>2040</c:v>
                </c:pt>
                <c:pt idx="26">
                  <c:v>2041</c:v>
                </c:pt>
                <c:pt idx="27">
                  <c:v>2042</c:v>
                </c:pt>
                <c:pt idx="28">
                  <c:v>2043</c:v>
                </c:pt>
                <c:pt idx="29">
                  <c:v>2044</c:v>
                </c:pt>
                <c:pt idx="30">
                  <c:v>2045</c:v>
                </c:pt>
                <c:pt idx="31">
                  <c:v>2046</c:v>
                </c:pt>
                <c:pt idx="32">
                  <c:v>2047</c:v>
                </c:pt>
                <c:pt idx="33">
                  <c:v>2048</c:v>
                </c:pt>
                <c:pt idx="34">
                  <c:v>2049</c:v>
                </c:pt>
                <c:pt idx="35">
                  <c:v>2050</c:v>
                </c:pt>
                <c:pt idx="36">
                  <c:v>2051</c:v>
                </c:pt>
                <c:pt idx="37">
                  <c:v>2052</c:v>
                </c:pt>
                <c:pt idx="38">
                  <c:v>2053</c:v>
                </c:pt>
                <c:pt idx="39">
                  <c:v>2054</c:v>
                </c:pt>
                <c:pt idx="40">
                  <c:v>2055</c:v>
                </c:pt>
                <c:pt idx="41">
                  <c:v>2056</c:v>
                </c:pt>
                <c:pt idx="42">
                  <c:v>2057</c:v>
                </c:pt>
                <c:pt idx="43">
                  <c:v>2058</c:v>
                </c:pt>
                <c:pt idx="44">
                  <c:v>2059</c:v>
                </c:pt>
                <c:pt idx="45">
                  <c:v>2060</c:v>
                </c:pt>
                <c:pt idx="46">
                  <c:v>2061</c:v>
                </c:pt>
                <c:pt idx="47">
                  <c:v>2062</c:v>
                </c:pt>
                <c:pt idx="48">
                  <c:v>2063</c:v>
                </c:pt>
                <c:pt idx="49">
                  <c:v>2064</c:v>
                </c:pt>
                <c:pt idx="50">
                  <c:v>2065</c:v>
                </c:pt>
              </c:numCache>
            </c:numRef>
          </c:xVal>
          <c:yVal>
            <c:numRef>
              <c:f>Data!$E$47:$BC$47</c:f>
              <c:numCache>
                <c:formatCode>#,##0;\(#,##0\)</c:formatCode>
                <c:ptCount val="51"/>
                <c:pt idx="0">
                  <c:v>19502630.533006731</c:v>
                </c:pt>
                <c:pt idx="1">
                  <c:v>21213324.718608525</c:v>
                </c:pt>
                <c:pt idx="2">
                  <c:v>23595747.310972739</c:v>
                </c:pt>
                <c:pt idx="3">
                  <c:v>24632767.077181425</c:v>
                </c:pt>
                <c:pt idx="4">
                  <c:v>26002926.012739863</c:v>
                </c:pt>
                <c:pt idx="5">
                  <c:v>26364969.407867257</c:v>
                </c:pt>
                <c:pt idx="6">
                  <c:v>25935687.810375158</c:v>
                </c:pt>
                <c:pt idx="7">
                  <c:v>24894287.869409699</c:v>
                </c:pt>
                <c:pt idx="8">
                  <c:v>23773418.080473725</c:v>
                </c:pt>
                <c:pt idx="9">
                  <c:v>22506712.542577721</c:v>
                </c:pt>
                <c:pt idx="10">
                  <c:v>20524504.47404886</c:v>
                </c:pt>
                <c:pt idx="11">
                  <c:v>19034820.035443608</c:v>
                </c:pt>
                <c:pt idx="12">
                  <c:v>17463202.952715073</c:v>
                </c:pt>
                <c:pt idx="13">
                  <c:v>15805146.930436471</c:v>
                </c:pt>
                <c:pt idx="14">
                  <c:v>14055897.826932546</c:v>
                </c:pt>
                <c:pt idx="15">
                  <c:v>12210440.022735903</c:v>
                </c:pt>
                <c:pt idx="16">
                  <c:v>11602058.84731164</c:v>
                </c:pt>
                <c:pt idx="17">
                  <c:v>10646270.379548416</c:v>
                </c:pt>
                <c:pt idx="18">
                  <c:v>9934017.0175317954</c:v>
                </c:pt>
                <c:pt idx="19">
                  <c:v>8347335.7892548107</c:v>
                </c:pt>
                <c:pt idx="20">
                  <c:v>7020666.2564355005</c:v>
                </c:pt>
                <c:pt idx="21">
                  <c:v>5832525.7780005541</c:v>
                </c:pt>
                <c:pt idx="22">
                  <c:v>5178060.8025574908</c:v>
                </c:pt>
                <c:pt idx="23">
                  <c:v>4386007.9051510245</c:v>
                </c:pt>
                <c:pt idx="24">
                  <c:v>3703849.4160925555</c:v>
                </c:pt>
                <c:pt idx="25">
                  <c:v>3204811.5172409071</c:v>
                </c:pt>
                <c:pt idx="26">
                  <c:v>3828064.3514836137</c:v>
                </c:pt>
                <c:pt idx="27">
                  <c:v>4496796.4788246229</c:v>
                </c:pt>
                <c:pt idx="28">
                  <c:v>5168209.159846236</c:v>
                </c:pt>
                <c:pt idx="29">
                  <c:v>5126665.0015779203</c:v>
                </c:pt>
                <c:pt idx="30">
                  <c:v>4827221.2220046194</c:v>
                </c:pt>
                <c:pt idx="31">
                  <c:v>4511308.034554786</c:v>
                </c:pt>
                <c:pt idx="32">
                  <c:v>4178019.6217952133</c:v>
                </c:pt>
                <c:pt idx="33">
                  <c:v>3826400.3463338627</c:v>
                </c:pt>
                <c:pt idx="34">
                  <c:v>3455442.0107221385</c:v>
                </c:pt>
                <c:pt idx="35">
                  <c:v>3064080.9666517689</c:v>
                </c:pt>
                <c:pt idx="36">
                  <c:v>3573513.306804521</c:v>
                </c:pt>
                <c:pt idx="37">
                  <c:v>4071146.1482631662</c:v>
                </c:pt>
                <c:pt idx="38">
                  <c:v>4637831.9431546237</c:v>
                </c:pt>
                <c:pt idx="39">
                  <c:v>4361266.3652412053</c:v>
                </c:pt>
                <c:pt idx="40">
                  <c:v>4174864.7866800381</c:v>
                </c:pt>
                <c:pt idx="41">
                  <c:v>3864018.296876573</c:v>
                </c:pt>
                <c:pt idx="42">
                  <c:v>3536075.2501339172</c:v>
                </c:pt>
                <c:pt idx="43">
                  <c:v>3221988.1730300542</c:v>
                </c:pt>
                <c:pt idx="44">
                  <c:v>3817841.1558853346</c:v>
                </c:pt>
                <c:pt idx="45">
                  <c:v>3444339.0588009348</c:v>
                </c:pt>
                <c:pt idx="46">
                  <c:v>3904894.3463768931</c:v>
                </c:pt>
                <c:pt idx="47">
                  <c:v>4402947.1493566083</c:v>
                </c:pt>
                <c:pt idx="48">
                  <c:v>4940559.8310872875</c:v>
                </c:pt>
                <c:pt idx="49">
                  <c:v>4665308.1849002326</c:v>
                </c:pt>
                <c:pt idx="50">
                  <c:v>4398489.7351186937</c:v>
                </c:pt>
              </c:numCache>
            </c:numRef>
          </c:yVal>
          <c:smooth val="1"/>
        </c:ser>
        <c:dLbls>
          <c:showLegendKey val="0"/>
          <c:showVal val="0"/>
          <c:showCatName val="0"/>
          <c:showSerName val="0"/>
          <c:showPercent val="0"/>
          <c:showBubbleSize val="0"/>
        </c:dLbls>
        <c:axId val="39871232"/>
        <c:axId val="39873536"/>
      </c:scatterChart>
      <c:valAx>
        <c:axId val="39871232"/>
        <c:scaling>
          <c:orientation val="minMax"/>
          <c:max val="2065"/>
          <c:min val="2015"/>
        </c:scaling>
        <c:delete val="0"/>
        <c:axPos val="b"/>
        <c:majorGridlines/>
        <c:minorGridlines>
          <c:spPr>
            <a:ln>
              <a:noFill/>
            </a:ln>
          </c:spPr>
        </c:minorGridlines>
        <c:title>
          <c:tx>
            <c:rich>
              <a:bodyPr/>
              <a:lstStyle/>
              <a:p>
                <a:pPr>
                  <a:defRPr sz="1400" baseline="0"/>
                </a:pPr>
                <a:r>
                  <a:rPr lang="en-NZ" sz="1400" baseline="0"/>
                  <a:t>Year</a:t>
                </a:r>
              </a:p>
            </c:rich>
          </c:tx>
          <c:layout/>
          <c:overlay val="0"/>
        </c:title>
        <c:numFmt formatCode="General" sourceLinked="1"/>
        <c:majorTickMark val="out"/>
        <c:minorTickMark val="none"/>
        <c:tickLblPos val="nextTo"/>
        <c:txPr>
          <a:bodyPr/>
          <a:lstStyle/>
          <a:p>
            <a:pPr>
              <a:defRPr sz="1200" baseline="0"/>
            </a:pPr>
            <a:endParaRPr lang="en-US"/>
          </a:p>
        </c:txPr>
        <c:crossAx val="39873536"/>
        <c:crosses val="autoZero"/>
        <c:crossBetween val="midCat"/>
        <c:majorUnit val="10"/>
        <c:minorUnit val="1"/>
      </c:valAx>
      <c:valAx>
        <c:axId val="39873536"/>
        <c:scaling>
          <c:orientation val="minMax"/>
        </c:scaling>
        <c:delete val="0"/>
        <c:axPos val="l"/>
        <c:majorGridlines/>
        <c:minorGridlines>
          <c:spPr>
            <a:ln>
              <a:noFill/>
            </a:ln>
          </c:spPr>
        </c:minorGridlines>
        <c:title>
          <c:tx>
            <c:rich>
              <a:bodyPr/>
              <a:lstStyle/>
              <a:p>
                <a:pPr>
                  <a:defRPr sz="1400" baseline="0"/>
                </a:pPr>
                <a:r>
                  <a:rPr lang="en-NZ" sz="1400" b="1" i="0" u="none" strike="noStrike" kern="1200" baseline="0" dirty="0">
                    <a:solidFill>
                      <a:prstClr val="black"/>
                    </a:solidFill>
                    <a:latin typeface="+mn-lt"/>
                    <a:ea typeface="+mn-ea"/>
                    <a:cs typeface="+mn-cs"/>
                  </a:rPr>
                  <a:t>Forecast Loan Balances </a:t>
                </a:r>
                <a:r>
                  <a:rPr lang="en-NZ" sz="1400" baseline="0" dirty="0"/>
                  <a:t>($)</a:t>
                </a:r>
              </a:p>
              <a:p>
                <a:pPr>
                  <a:defRPr sz="1400" baseline="0"/>
                </a:pPr>
                <a:endParaRPr lang="en-NZ" sz="1400" baseline="0" dirty="0"/>
              </a:p>
            </c:rich>
          </c:tx>
          <c:layout>
            <c:manualLayout>
              <c:xMode val="edge"/>
              <c:yMode val="edge"/>
              <c:x val="8.5314993632242715E-3"/>
              <c:y val="0.23164933032040536"/>
            </c:manualLayout>
          </c:layout>
          <c:overlay val="0"/>
        </c:title>
        <c:numFmt formatCode="#,##0;\(#,##0\)" sourceLinked="1"/>
        <c:majorTickMark val="out"/>
        <c:minorTickMark val="none"/>
        <c:tickLblPos val="nextTo"/>
        <c:txPr>
          <a:bodyPr/>
          <a:lstStyle/>
          <a:p>
            <a:pPr>
              <a:defRPr sz="1200" baseline="0"/>
            </a:pPr>
            <a:endParaRPr lang="en-US"/>
          </a:p>
        </c:txPr>
        <c:crossAx val="39871232"/>
        <c:crosses val="autoZero"/>
        <c:crossBetween val="midCat"/>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17F3AF01-35DF-497C-B5B6-42EFA9F00686}" type="datetimeFigureOut">
              <a:rPr lang="en-NZ" smtClean="0"/>
              <a:t>6/02/2017</a:t>
            </a:fld>
            <a:endParaRPr lang="en-NZ"/>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63DB4D2B-F1B5-4B21-9526-A0E68D545A90}" type="slidenum">
              <a:rPr lang="en-NZ" smtClean="0"/>
              <a:t>‹#›</a:t>
            </a:fld>
            <a:endParaRPr lang="en-NZ"/>
          </a:p>
        </p:txBody>
      </p:sp>
    </p:spTree>
    <p:extLst>
      <p:ext uri="{BB962C8B-B14F-4D97-AF65-F5344CB8AC3E}">
        <p14:creationId xmlns:p14="http://schemas.microsoft.com/office/powerpoint/2010/main" val="4059099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63DB4D2B-F1B5-4B21-9526-A0E68D545A90}" type="slidenum">
              <a:rPr lang="en-NZ" smtClean="0"/>
              <a:t>1</a:t>
            </a:fld>
            <a:endParaRPr lang="en-NZ"/>
          </a:p>
        </p:txBody>
      </p:sp>
    </p:spTree>
    <p:extLst>
      <p:ext uri="{BB962C8B-B14F-4D97-AF65-F5344CB8AC3E}">
        <p14:creationId xmlns:p14="http://schemas.microsoft.com/office/powerpoint/2010/main" val="3977559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sz="1200" baseline="0" dirty="0" smtClean="0"/>
              <a:t>Risks to willows.</a:t>
            </a:r>
          </a:p>
          <a:p>
            <a:pPr marL="0" marR="0" indent="0" algn="l" defTabSz="914400" rtl="0" eaLnBrk="0" fontAlgn="base" latinLnBrk="0" hangingPunct="0">
              <a:lnSpc>
                <a:spcPct val="100000"/>
              </a:lnSpc>
              <a:spcBef>
                <a:spcPct val="30000"/>
              </a:spcBef>
              <a:spcAft>
                <a:spcPct val="0"/>
              </a:spcAft>
              <a:buClrTx/>
              <a:buSzTx/>
              <a:buFontTx/>
              <a:buNone/>
              <a:tabLst/>
              <a:defRPr/>
            </a:pPr>
            <a:r>
              <a:rPr lang="en-NZ" sz="1200" baseline="0" dirty="0" smtClean="0"/>
              <a:t>Giant willow aphid attacks the trunks, sap leaks out, put trees under stress.</a:t>
            </a:r>
          </a:p>
          <a:p>
            <a:pPr marL="0" marR="0" indent="0" algn="l" defTabSz="914400" rtl="0" eaLnBrk="0" fontAlgn="base" latinLnBrk="0" hangingPunct="0">
              <a:lnSpc>
                <a:spcPct val="100000"/>
              </a:lnSpc>
              <a:spcBef>
                <a:spcPct val="30000"/>
              </a:spcBef>
              <a:spcAft>
                <a:spcPct val="0"/>
              </a:spcAft>
              <a:buClrTx/>
              <a:buSzTx/>
              <a:buFontTx/>
              <a:buNone/>
              <a:tabLst/>
              <a:defRPr/>
            </a:pPr>
            <a:r>
              <a:rPr lang="en-NZ" sz="1200" baseline="0" dirty="0" smtClean="0"/>
              <a:t>Attracts bees a health and safety issue for working around and amongst trees.</a:t>
            </a:r>
          </a:p>
          <a:p>
            <a:endParaRPr lang="en-NZ" dirty="0"/>
          </a:p>
        </p:txBody>
      </p:sp>
      <p:sp>
        <p:nvSpPr>
          <p:cNvPr id="4" name="Slide Number Placeholder 3"/>
          <p:cNvSpPr>
            <a:spLocks noGrp="1"/>
          </p:cNvSpPr>
          <p:nvPr>
            <p:ph type="sldNum" sz="quarter" idx="10"/>
          </p:nvPr>
        </p:nvSpPr>
        <p:spPr/>
        <p:txBody>
          <a:bodyPr/>
          <a:lstStyle/>
          <a:p>
            <a:fld id="{63DB4D2B-F1B5-4B21-9526-A0E68D545A90}" type="slidenum">
              <a:rPr lang="en-NZ" smtClean="0"/>
              <a:t>25</a:t>
            </a:fld>
            <a:endParaRPr lang="en-NZ" dirty="0"/>
          </a:p>
        </p:txBody>
      </p:sp>
    </p:spTree>
    <p:extLst>
      <p:ext uri="{BB962C8B-B14F-4D97-AF65-F5344CB8AC3E}">
        <p14:creationId xmlns:p14="http://schemas.microsoft.com/office/powerpoint/2010/main" val="2710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4173E375-D64B-4217-8259-BD2F56FB8229}" type="slidenum">
              <a:rPr lang="en-NZ" smtClean="0">
                <a:solidFill>
                  <a:prstClr val="black"/>
                </a:solidFill>
              </a:rPr>
              <a:pPr>
                <a:defRPr/>
              </a:pPr>
              <a:t>2</a:t>
            </a:fld>
            <a:endParaRPr lang="en-NZ">
              <a:solidFill>
                <a:prstClr val="black"/>
              </a:solidFill>
            </a:endParaRPr>
          </a:p>
        </p:txBody>
      </p:sp>
    </p:spTree>
    <p:extLst>
      <p:ext uri="{BB962C8B-B14F-4D97-AF65-F5344CB8AC3E}">
        <p14:creationId xmlns:p14="http://schemas.microsoft.com/office/powerpoint/2010/main" val="2976150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63DB4D2B-F1B5-4B21-9526-A0E68D545A90}" type="slidenum">
              <a:rPr lang="en-NZ" smtClean="0"/>
              <a:t>4</a:t>
            </a:fld>
            <a:endParaRPr lang="en-NZ"/>
          </a:p>
        </p:txBody>
      </p:sp>
    </p:spTree>
    <p:extLst>
      <p:ext uri="{BB962C8B-B14F-4D97-AF65-F5344CB8AC3E}">
        <p14:creationId xmlns:p14="http://schemas.microsoft.com/office/powerpoint/2010/main" val="149068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Same drawing as December AP workshop</a:t>
            </a:r>
          </a:p>
          <a:p>
            <a:endParaRPr lang="en-NZ" dirty="0" smtClean="0"/>
          </a:p>
          <a:p>
            <a:pPr marL="228600" indent="-228600">
              <a:buAutoNum type="arabicPeriod"/>
            </a:pPr>
            <a:r>
              <a:rPr lang="en-NZ" dirty="0" smtClean="0"/>
              <a:t>Original scope of project</a:t>
            </a:r>
          </a:p>
          <a:p>
            <a:pPr marL="0" indent="0">
              <a:buNone/>
            </a:pPr>
            <a:endParaRPr lang="en-NZ" dirty="0" smtClean="0"/>
          </a:p>
          <a:p>
            <a:pPr marL="0" indent="0">
              <a:buNone/>
            </a:pPr>
            <a:r>
              <a:rPr lang="en-NZ" dirty="0" smtClean="0"/>
              <a:t>2.  Extra works: toe-loading and pressure relief wicks</a:t>
            </a:r>
          </a:p>
          <a:p>
            <a:pPr marL="0" indent="0">
              <a:buNone/>
            </a:pPr>
            <a:r>
              <a:rPr lang="en-NZ" dirty="0" smtClean="0"/>
              <a:t>Note</a:t>
            </a:r>
            <a:r>
              <a:rPr lang="en-NZ" baseline="0" dirty="0" smtClean="0"/>
              <a:t> that estimate allowed for some geotech works (</a:t>
            </a:r>
            <a:r>
              <a:rPr lang="en-NZ" baseline="0" dirty="0" err="1" smtClean="0"/>
              <a:t>prob</a:t>
            </a:r>
            <a:r>
              <a:rPr lang="en-NZ" baseline="0" dirty="0" smtClean="0"/>
              <a:t> trenches) but not this large/specialist scope</a:t>
            </a:r>
          </a:p>
          <a:p>
            <a:pPr marL="0" indent="0">
              <a:buNone/>
            </a:pPr>
            <a:endParaRPr lang="en-NZ" baseline="0" dirty="0" smtClean="0"/>
          </a:p>
          <a:p>
            <a:pPr marL="0" indent="0">
              <a:buNone/>
            </a:pPr>
            <a:r>
              <a:rPr lang="en-NZ" baseline="0" dirty="0" smtClean="0"/>
              <a:t>3.  In scope </a:t>
            </a:r>
            <a:r>
              <a:rPr lang="en-NZ" baseline="0" dirty="0" err="1" smtClean="0"/>
              <a:t>vs</a:t>
            </a:r>
            <a:r>
              <a:rPr lang="en-NZ" baseline="0" dirty="0" smtClean="0"/>
              <a:t> out-of-scope</a:t>
            </a:r>
          </a:p>
        </p:txBody>
      </p:sp>
      <p:sp>
        <p:nvSpPr>
          <p:cNvPr id="4" name="Slide Number Placeholder 3"/>
          <p:cNvSpPr>
            <a:spLocks noGrp="1"/>
          </p:cNvSpPr>
          <p:nvPr>
            <p:ph type="sldNum" sz="quarter" idx="10"/>
          </p:nvPr>
        </p:nvSpPr>
        <p:spPr/>
        <p:txBody>
          <a:bodyPr/>
          <a:lstStyle/>
          <a:p>
            <a:fld id="{45AF6181-36B0-4462-905F-4484659F1C64}" type="slidenum">
              <a:rPr lang="en-NZ" smtClean="0"/>
              <a:t>15</a:t>
            </a:fld>
            <a:endParaRPr lang="en-NZ"/>
          </a:p>
        </p:txBody>
      </p:sp>
    </p:spTree>
    <p:extLst>
      <p:ext uri="{BB962C8B-B14F-4D97-AF65-F5344CB8AC3E}">
        <p14:creationId xmlns:p14="http://schemas.microsoft.com/office/powerpoint/2010/main" val="35570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Note the bridge ~ recycled beam from the Tauranga harbour bridge project</a:t>
            </a:r>
          </a:p>
          <a:p>
            <a:r>
              <a:rPr lang="en-NZ" baseline="0" dirty="0" smtClean="0"/>
              <a:t>Saved </a:t>
            </a:r>
            <a:r>
              <a:rPr lang="en-NZ" baseline="0" dirty="0" err="1" smtClean="0"/>
              <a:t>approx</a:t>
            </a:r>
            <a:r>
              <a:rPr lang="en-NZ" baseline="0" dirty="0" smtClean="0"/>
              <a:t> 150k</a:t>
            </a:r>
            <a:endParaRPr lang="en-NZ" dirty="0"/>
          </a:p>
        </p:txBody>
      </p:sp>
      <p:sp>
        <p:nvSpPr>
          <p:cNvPr id="4" name="Slide Number Placeholder 3"/>
          <p:cNvSpPr>
            <a:spLocks noGrp="1"/>
          </p:cNvSpPr>
          <p:nvPr>
            <p:ph type="sldNum" sz="quarter" idx="10"/>
          </p:nvPr>
        </p:nvSpPr>
        <p:spPr/>
        <p:txBody>
          <a:bodyPr/>
          <a:lstStyle/>
          <a:p>
            <a:fld id="{63DB4D2B-F1B5-4B21-9526-A0E68D545A90}" type="slidenum">
              <a:rPr lang="en-NZ" smtClean="0"/>
              <a:t>16</a:t>
            </a:fld>
            <a:endParaRPr lang="en-NZ"/>
          </a:p>
        </p:txBody>
      </p:sp>
    </p:spTree>
    <p:extLst>
      <p:ext uri="{BB962C8B-B14F-4D97-AF65-F5344CB8AC3E}">
        <p14:creationId xmlns:p14="http://schemas.microsoft.com/office/powerpoint/2010/main" val="4138813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Rangitāiki Floodway:</a:t>
            </a:r>
            <a:r>
              <a:rPr lang="en-NZ" baseline="0" dirty="0" smtClean="0"/>
              <a:t> </a:t>
            </a:r>
            <a:r>
              <a:rPr lang="en-NZ" dirty="0" smtClean="0"/>
              <a:t>Placing geotextile and rock in the ‘dry’ prior to joining up to</a:t>
            </a:r>
            <a:r>
              <a:rPr lang="en-NZ" baseline="0" dirty="0" smtClean="0"/>
              <a:t> canal.  New stopbank in background</a:t>
            </a:r>
            <a:endParaRPr lang="en-NZ" dirty="0"/>
          </a:p>
        </p:txBody>
      </p:sp>
      <p:sp>
        <p:nvSpPr>
          <p:cNvPr id="4" name="Slide Number Placeholder 3"/>
          <p:cNvSpPr>
            <a:spLocks noGrp="1"/>
          </p:cNvSpPr>
          <p:nvPr>
            <p:ph type="sldNum" sz="quarter" idx="10"/>
          </p:nvPr>
        </p:nvSpPr>
        <p:spPr/>
        <p:txBody>
          <a:bodyPr/>
          <a:lstStyle/>
          <a:p>
            <a:fld id="{6EECD25B-40AB-474C-8A8B-72A65AD7822F}" type="slidenum">
              <a:rPr lang="en-NZ" smtClean="0"/>
              <a:t>17</a:t>
            </a:fld>
            <a:endParaRPr lang="en-NZ"/>
          </a:p>
        </p:txBody>
      </p:sp>
    </p:spTree>
    <p:extLst>
      <p:ext uri="{BB962C8B-B14F-4D97-AF65-F5344CB8AC3E}">
        <p14:creationId xmlns:p14="http://schemas.microsoft.com/office/powerpoint/2010/main" val="2756059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is one of the activities we have changed to make the operation more cost-effective,</a:t>
            </a:r>
            <a:r>
              <a:rPr lang="en-NZ" baseline="0" dirty="0" smtClean="0"/>
              <a:t> safer and faster.  We used to have labour on the ground with chainsaws to layer the willow limbs. However this has always been tricky because the felling technique required is contrary to the standard scarfing practice that is mandatory with logging operations.</a:t>
            </a:r>
            <a:endParaRPr lang="en-NZ" dirty="0"/>
          </a:p>
        </p:txBody>
      </p:sp>
      <p:sp>
        <p:nvSpPr>
          <p:cNvPr id="4" name="Slide Number Placeholder 3"/>
          <p:cNvSpPr>
            <a:spLocks noGrp="1"/>
          </p:cNvSpPr>
          <p:nvPr>
            <p:ph type="sldNum" sz="quarter" idx="10"/>
          </p:nvPr>
        </p:nvSpPr>
        <p:spPr/>
        <p:txBody>
          <a:bodyPr/>
          <a:lstStyle/>
          <a:p>
            <a:fld id="{6EECD25B-40AB-474C-8A8B-72A65AD7822F}" type="slidenum">
              <a:rPr lang="en-NZ" smtClean="0"/>
              <a:t>22</a:t>
            </a:fld>
            <a:endParaRPr lang="en-NZ"/>
          </a:p>
        </p:txBody>
      </p:sp>
    </p:spTree>
    <p:extLst>
      <p:ext uri="{BB962C8B-B14F-4D97-AF65-F5344CB8AC3E}">
        <p14:creationId xmlns:p14="http://schemas.microsoft.com/office/powerpoint/2010/main" val="3946478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dirty="0" smtClean="0">
                <a:solidFill>
                  <a:schemeClr val="tx2"/>
                </a:solidFill>
              </a:rPr>
              <a:t>Completed works – rock toe strengthening benching ,willows and Native </a:t>
            </a:r>
            <a:r>
              <a:rPr lang="en-NZ" sz="1200" dirty="0" err="1" smtClean="0">
                <a:solidFill>
                  <a:schemeClr val="tx2"/>
                </a:solidFill>
              </a:rPr>
              <a:t>ToiToi</a:t>
            </a:r>
            <a:r>
              <a:rPr lang="en-NZ" sz="1200" dirty="0" smtClean="0">
                <a:solidFill>
                  <a:schemeClr val="tx2"/>
                </a:solidFill>
              </a:rPr>
              <a:t> </a:t>
            </a:r>
            <a:r>
              <a:rPr lang="en-NZ" sz="1200" baseline="0" dirty="0" smtClean="0">
                <a:solidFill>
                  <a:schemeClr val="tx2"/>
                </a:solidFill>
              </a:rPr>
              <a:t> planted</a:t>
            </a:r>
            <a:r>
              <a:rPr lang="en-NZ" sz="1200" dirty="0" smtClean="0">
                <a:solidFill>
                  <a:schemeClr val="tx2"/>
                </a:solidFill>
              </a:rPr>
              <a:t> December (2013)</a:t>
            </a:r>
          </a:p>
          <a:p>
            <a:endParaRPr lang="en-NZ" sz="1200" dirty="0" smtClean="0">
              <a:solidFill>
                <a:schemeClr val="tx2"/>
              </a:solidFill>
            </a:endParaRPr>
          </a:p>
          <a:p>
            <a:pPr marL="171450" indent="-171450">
              <a:buFont typeface="Arial" panose="020B0604020202020204" pitchFamily="34" charset="0"/>
              <a:buChar char="•"/>
            </a:pPr>
            <a:r>
              <a:rPr lang="en-NZ" sz="1200" dirty="0" smtClean="0">
                <a:solidFill>
                  <a:schemeClr val="tx2"/>
                </a:solidFill>
              </a:rPr>
              <a:t>Stable banks and</a:t>
            </a:r>
            <a:r>
              <a:rPr lang="en-NZ" sz="1200" baseline="0" dirty="0" smtClean="0">
                <a:solidFill>
                  <a:schemeClr val="tx2"/>
                </a:solidFill>
              </a:rPr>
              <a:t> alignment.</a:t>
            </a:r>
          </a:p>
          <a:p>
            <a:pPr marL="171450" indent="-171450">
              <a:buFont typeface="Arial" panose="020B0604020202020204" pitchFamily="34" charset="0"/>
              <a:buChar char="•"/>
            </a:pPr>
            <a:r>
              <a:rPr lang="en-NZ" sz="1200" baseline="0" dirty="0" smtClean="0">
                <a:solidFill>
                  <a:schemeClr val="tx2"/>
                </a:solidFill>
              </a:rPr>
              <a:t>Sediment sealed.</a:t>
            </a:r>
          </a:p>
          <a:p>
            <a:pPr marL="171450" indent="-171450">
              <a:buFont typeface="Arial" panose="020B0604020202020204" pitchFamily="34" charset="0"/>
              <a:buChar char="•"/>
            </a:pPr>
            <a:r>
              <a:rPr lang="en-NZ" sz="1200" baseline="0" dirty="0" smtClean="0">
                <a:solidFill>
                  <a:schemeClr val="tx2"/>
                </a:solidFill>
              </a:rPr>
              <a:t>Works to accommodate fluctuation.</a:t>
            </a:r>
          </a:p>
          <a:p>
            <a:pPr marL="171450" indent="-171450">
              <a:buFont typeface="Arial" panose="020B0604020202020204" pitchFamily="34" charset="0"/>
              <a:buChar char="•"/>
            </a:pPr>
            <a:r>
              <a:rPr lang="en-NZ" sz="1200" baseline="0" dirty="0" smtClean="0">
                <a:solidFill>
                  <a:schemeClr val="tx2"/>
                </a:solidFill>
              </a:rPr>
              <a:t>Willow poles planted as </a:t>
            </a:r>
            <a:r>
              <a:rPr lang="en-NZ" sz="1200" baseline="0" dirty="0" err="1" smtClean="0">
                <a:solidFill>
                  <a:schemeClr val="tx2"/>
                </a:solidFill>
              </a:rPr>
              <a:t>groynes</a:t>
            </a:r>
            <a:endParaRPr lang="en-NZ" sz="1200" baseline="0" dirty="0" smtClean="0">
              <a:solidFill>
                <a:schemeClr val="tx2"/>
              </a:solidFill>
            </a:endParaRPr>
          </a:p>
          <a:p>
            <a:pPr marL="171450" indent="-171450">
              <a:buFont typeface="Arial" panose="020B0604020202020204" pitchFamily="34" charset="0"/>
              <a:buChar char="•"/>
            </a:pPr>
            <a:r>
              <a:rPr lang="en-NZ" sz="1200" baseline="0" dirty="0" smtClean="0">
                <a:solidFill>
                  <a:schemeClr val="tx2"/>
                </a:solidFill>
              </a:rPr>
              <a:t>Native </a:t>
            </a:r>
            <a:r>
              <a:rPr lang="en-NZ" sz="1200" baseline="0" dirty="0" err="1" smtClean="0">
                <a:solidFill>
                  <a:schemeClr val="tx2"/>
                </a:solidFill>
              </a:rPr>
              <a:t>Toi</a:t>
            </a:r>
            <a:r>
              <a:rPr lang="en-NZ" sz="1200" baseline="0" dirty="0" smtClean="0">
                <a:solidFill>
                  <a:schemeClr val="tx2"/>
                </a:solidFill>
              </a:rPr>
              <a:t> </a:t>
            </a:r>
            <a:r>
              <a:rPr lang="en-NZ" sz="1200" baseline="0" dirty="0" err="1" smtClean="0">
                <a:solidFill>
                  <a:schemeClr val="tx2"/>
                </a:solidFill>
              </a:rPr>
              <a:t>Toi</a:t>
            </a:r>
            <a:r>
              <a:rPr lang="en-NZ" sz="1200" baseline="0" dirty="0" smtClean="0">
                <a:solidFill>
                  <a:schemeClr val="tx2"/>
                </a:solidFill>
              </a:rPr>
              <a:t> planted between rows</a:t>
            </a:r>
          </a:p>
          <a:p>
            <a:pPr marL="171450" indent="-171450">
              <a:buFont typeface="Arial" panose="020B0604020202020204" pitchFamily="34" charset="0"/>
              <a:buChar char="•"/>
            </a:pPr>
            <a:r>
              <a:rPr lang="en-NZ" sz="1200" baseline="0" dirty="0" smtClean="0">
                <a:solidFill>
                  <a:schemeClr val="tx2"/>
                </a:solidFill>
              </a:rPr>
              <a:t>Combination of hard engineering and soft engineering.</a:t>
            </a:r>
            <a:r>
              <a:rPr lang="en-NZ" sz="1200" dirty="0" smtClean="0">
                <a:solidFill>
                  <a:schemeClr val="tx2"/>
                </a:solidFill>
              </a:rPr>
              <a:t/>
            </a:r>
            <a:br>
              <a:rPr lang="en-NZ" sz="1200" dirty="0" smtClean="0">
                <a:solidFill>
                  <a:schemeClr val="tx2"/>
                </a:solidFill>
              </a:rPr>
            </a:br>
            <a:r>
              <a:rPr lang="en-NZ" sz="1000" dirty="0" smtClean="0">
                <a:solidFill>
                  <a:schemeClr val="tx2"/>
                </a:solidFill>
              </a:rPr>
              <a:t>Note: Willows have been mulched on opposite bank</a:t>
            </a:r>
            <a:endParaRPr lang="en-NZ" dirty="0"/>
          </a:p>
        </p:txBody>
      </p:sp>
      <p:sp>
        <p:nvSpPr>
          <p:cNvPr id="4" name="Slide Number Placeholder 3"/>
          <p:cNvSpPr>
            <a:spLocks noGrp="1"/>
          </p:cNvSpPr>
          <p:nvPr>
            <p:ph type="sldNum" sz="quarter" idx="10"/>
          </p:nvPr>
        </p:nvSpPr>
        <p:spPr/>
        <p:txBody>
          <a:bodyPr/>
          <a:lstStyle/>
          <a:p>
            <a:pPr>
              <a:defRPr/>
            </a:pPr>
            <a:fld id="{4173E375-D64B-4217-8259-BD2F56FB8229}" type="slidenum">
              <a:rPr lang="en-NZ" smtClean="0"/>
              <a:pPr>
                <a:defRPr/>
              </a:pPr>
              <a:t>23</a:t>
            </a:fld>
            <a:endParaRPr lang="en-NZ"/>
          </a:p>
        </p:txBody>
      </p:sp>
    </p:spTree>
    <p:extLst>
      <p:ext uri="{BB962C8B-B14F-4D97-AF65-F5344CB8AC3E}">
        <p14:creationId xmlns:p14="http://schemas.microsoft.com/office/powerpoint/2010/main" val="4114951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Fabricated a ‘spade’ on the mini digger to speed up planting of seedlings</a:t>
            </a:r>
            <a:r>
              <a:rPr lang="en-NZ" baseline="0" dirty="0" smtClean="0"/>
              <a:t> which makes the operation much quicker</a:t>
            </a:r>
            <a:endParaRPr lang="en-NZ" dirty="0"/>
          </a:p>
        </p:txBody>
      </p:sp>
      <p:sp>
        <p:nvSpPr>
          <p:cNvPr id="4" name="Slide Number Placeholder 3"/>
          <p:cNvSpPr>
            <a:spLocks noGrp="1"/>
          </p:cNvSpPr>
          <p:nvPr>
            <p:ph type="sldNum" sz="quarter" idx="10"/>
          </p:nvPr>
        </p:nvSpPr>
        <p:spPr/>
        <p:txBody>
          <a:bodyPr/>
          <a:lstStyle/>
          <a:p>
            <a:fld id="{6EECD25B-40AB-474C-8A8B-72A65AD7822F}" type="slidenum">
              <a:rPr lang="en-NZ" smtClean="0"/>
              <a:t>24</a:t>
            </a:fld>
            <a:endParaRPr lang="en-NZ"/>
          </a:p>
        </p:txBody>
      </p:sp>
    </p:spTree>
    <p:extLst>
      <p:ext uri="{BB962C8B-B14F-4D97-AF65-F5344CB8AC3E}">
        <p14:creationId xmlns:p14="http://schemas.microsoft.com/office/powerpoint/2010/main" val="1948763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980729"/>
            <a:ext cx="7772400" cy="792087"/>
          </a:xfrm>
          <a:prstGeom prst="rect">
            <a:avLst/>
          </a:prstGeom>
        </p:spPr>
        <p:txBody>
          <a:bodyPr anchor="t" anchorCtr="0"/>
          <a:lstStyle>
            <a:lvl1pPr>
              <a:defRPr sz="4000" baseline="0">
                <a:latin typeface="Arial" panose="020B0604020202020204" pitchFamily="34" charset="0"/>
                <a:cs typeface="Arial" panose="020B0604020202020204" pitchFamily="34" charset="0"/>
              </a:defRPr>
            </a:lvl1pPr>
          </a:lstStyle>
          <a:p>
            <a:r>
              <a:rPr lang="en-US" dirty="0" smtClean="0"/>
              <a:t>Click to edit heading 1 style</a:t>
            </a:r>
            <a:endParaRPr lang="en-NZ" dirty="0"/>
          </a:p>
        </p:txBody>
      </p:sp>
      <p:sp>
        <p:nvSpPr>
          <p:cNvPr id="3" name="Subtitle 2"/>
          <p:cNvSpPr>
            <a:spLocks noGrp="1"/>
          </p:cNvSpPr>
          <p:nvPr>
            <p:ph type="subTitle" idx="1" hasCustomPrompt="1"/>
          </p:nvPr>
        </p:nvSpPr>
        <p:spPr>
          <a:xfrm>
            <a:off x="683568" y="1844824"/>
            <a:ext cx="7776864" cy="576064"/>
          </a:xfrm>
          <a:prstGeom prst="rect">
            <a:avLst/>
          </a:prstGeom>
        </p:spPr>
        <p:txBody>
          <a:bodyPr/>
          <a:lstStyle>
            <a:lvl1pPr marL="0" indent="0" algn="l">
              <a:buNone/>
              <a:defRPr sz="3000">
                <a:solidFill>
                  <a:srgbClr val="0064A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heading 2 style</a:t>
            </a:r>
          </a:p>
        </p:txBody>
      </p:sp>
      <p:sp>
        <p:nvSpPr>
          <p:cNvPr id="6" name="Slide Number Placeholder 5"/>
          <p:cNvSpPr>
            <a:spLocks noGrp="1"/>
          </p:cNvSpPr>
          <p:nvPr>
            <p:ph type="sldNum" sz="quarter" idx="12"/>
          </p:nvPr>
        </p:nvSpPr>
        <p:spPr>
          <a:xfrm>
            <a:off x="6830888" y="5907682"/>
            <a:ext cx="2133600" cy="401638"/>
          </a:xfrm>
          <a:prstGeom prst="rect">
            <a:avLst/>
          </a:prstGeom>
        </p:spPr>
        <p:txBody>
          <a:bodyPr/>
          <a:lstStyle>
            <a:lvl1pPr>
              <a:defRPr i="1">
                <a:latin typeface="Myriad Pro" pitchFamily="34" charset="0"/>
              </a:defRPr>
            </a:lvl1pPr>
          </a:lstStyle>
          <a:p>
            <a:fld id="{546926A0-09AD-42B8-A536-303420AD9040}" type="slidenum">
              <a:rPr lang="en-NZ" smtClean="0"/>
              <a:pPr/>
              <a:t>‹#›</a:t>
            </a:fld>
            <a:endParaRPr lang="en-NZ" dirty="0"/>
          </a:p>
        </p:txBody>
      </p:sp>
      <p:sp>
        <p:nvSpPr>
          <p:cNvPr id="9" name="Text Placeholder 8"/>
          <p:cNvSpPr>
            <a:spLocks noGrp="1"/>
          </p:cNvSpPr>
          <p:nvPr>
            <p:ph type="body" sz="quarter" idx="13" hasCustomPrompt="1"/>
          </p:nvPr>
        </p:nvSpPr>
        <p:spPr>
          <a:xfrm>
            <a:off x="684212" y="2492896"/>
            <a:ext cx="7776220" cy="3384376"/>
          </a:xfrm>
          <a:prstGeom prst="rect">
            <a:avLst/>
          </a:prstGeom>
        </p:spPr>
        <p:txBody>
          <a:bodyPr/>
          <a:lstStyle>
            <a:lvl1pPr>
              <a:defRPr sz="2000" baseline="0">
                <a:solidFill>
                  <a:schemeClr val="tx1"/>
                </a:solidFill>
                <a:latin typeface="Arial" panose="020B0604020202020204" pitchFamily="34" charset="0"/>
                <a:cs typeface="Arial" panose="020B0604020202020204" pitchFamily="34" charset="0"/>
              </a:defRPr>
            </a:lvl1pPr>
          </a:lstStyle>
          <a:p>
            <a:pPr lvl="0"/>
            <a:r>
              <a:rPr lang="en-US" dirty="0" smtClean="0"/>
              <a:t>Click to edit body copy style</a:t>
            </a:r>
            <a:endParaRPr lang="en-NZ" dirty="0"/>
          </a:p>
        </p:txBody>
      </p:sp>
    </p:spTree>
    <p:extLst>
      <p:ext uri="{BB962C8B-B14F-4D97-AF65-F5344CB8AC3E}">
        <p14:creationId xmlns:p14="http://schemas.microsoft.com/office/powerpoint/2010/main" val="34072554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sz="half" idx="1"/>
          </p:nvPr>
        </p:nvSpPr>
        <p:spPr>
          <a:xfrm>
            <a:off x="685800" y="1981200"/>
            <a:ext cx="3810000" cy="38960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81200"/>
            <a:ext cx="3810000" cy="38960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Slide Number Placeholder 6"/>
          <p:cNvSpPr>
            <a:spLocks noGrp="1" noChangeArrowheads="1"/>
          </p:cNvSpPr>
          <p:nvPr>
            <p:ph type="sldNum" sz="quarter" idx="12"/>
          </p:nvPr>
        </p:nvSpPr>
        <p:spPr>
          <a:xfrm>
            <a:off x="107504" y="6428184"/>
            <a:ext cx="1905000" cy="457200"/>
          </a:xfrm>
          <a:prstGeom prst="rect">
            <a:avLst/>
          </a:prstGeom>
          <a:ln/>
        </p:spPr>
        <p:txBody>
          <a:bodyPr/>
          <a:lstStyle>
            <a:lvl1pPr>
              <a:defRPr/>
            </a:lvl1pPr>
          </a:lstStyle>
          <a:p>
            <a:pPr>
              <a:defRPr/>
            </a:pPr>
            <a:fld id="{DDCDBDC5-A3BB-45E0-9AE4-EFA9A1BEFCDA}" type="slidenum">
              <a:rPr lang="en-NZ"/>
              <a:pPr>
                <a:defRPr/>
              </a:pPr>
              <a:t>‹#›</a:t>
            </a:fld>
            <a:endParaRPr lang="en-NZ"/>
          </a:p>
        </p:txBody>
      </p:sp>
    </p:spTree>
    <p:extLst>
      <p:ext uri="{BB962C8B-B14F-4D97-AF65-F5344CB8AC3E}">
        <p14:creationId xmlns:p14="http://schemas.microsoft.com/office/powerpoint/2010/main" val="1390943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980729"/>
            <a:ext cx="7772400" cy="792087"/>
          </a:xfrm>
          <a:prstGeom prst="rect">
            <a:avLst/>
          </a:prstGeom>
        </p:spPr>
        <p:txBody>
          <a:bodyPr anchor="t" anchorCtr="0"/>
          <a:lstStyle>
            <a:lvl1pPr>
              <a:defRPr sz="4000" baseline="0">
                <a:latin typeface="Arial" panose="020B0604020202020204" pitchFamily="34" charset="0"/>
                <a:cs typeface="Arial" panose="020B0604020202020204" pitchFamily="34" charset="0"/>
              </a:defRPr>
            </a:lvl1pPr>
          </a:lstStyle>
          <a:p>
            <a:r>
              <a:rPr lang="en-US" dirty="0" smtClean="0"/>
              <a:t>Click to edit heading 1 style</a:t>
            </a:r>
            <a:endParaRPr lang="en-NZ" dirty="0"/>
          </a:p>
        </p:txBody>
      </p:sp>
      <p:sp>
        <p:nvSpPr>
          <p:cNvPr id="3" name="Subtitle 2"/>
          <p:cNvSpPr>
            <a:spLocks noGrp="1"/>
          </p:cNvSpPr>
          <p:nvPr>
            <p:ph type="subTitle" idx="1" hasCustomPrompt="1"/>
          </p:nvPr>
        </p:nvSpPr>
        <p:spPr>
          <a:xfrm>
            <a:off x="683568" y="1844824"/>
            <a:ext cx="7776864" cy="576064"/>
          </a:xfrm>
          <a:prstGeom prst="rect">
            <a:avLst/>
          </a:prstGeom>
        </p:spPr>
        <p:txBody>
          <a:bodyPr/>
          <a:lstStyle>
            <a:lvl1pPr marL="0" indent="0" algn="l">
              <a:buNone/>
              <a:defRPr sz="3000">
                <a:solidFill>
                  <a:srgbClr val="0064A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heading 2 style</a:t>
            </a:r>
          </a:p>
        </p:txBody>
      </p:sp>
      <p:sp>
        <p:nvSpPr>
          <p:cNvPr id="6" name="Slide Number Placeholder 5"/>
          <p:cNvSpPr>
            <a:spLocks noGrp="1"/>
          </p:cNvSpPr>
          <p:nvPr>
            <p:ph type="sldNum" sz="quarter" idx="12"/>
          </p:nvPr>
        </p:nvSpPr>
        <p:spPr>
          <a:xfrm>
            <a:off x="6830888" y="5907682"/>
            <a:ext cx="2133600" cy="401638"/>
          </a:xfrm>
          <a:prstGeom prst="rect">
            <a:avLst/>
          </a:prstGeom>
        </p:spPr>
        <p:txBody>
          <a:bodyPr/>
          <a:lstStyle>
            <a:lvl1pPr>
              <a:defRPr i="1">
                <a:latin typeface="Myriad Pro" pitchFamily="34" charset="0"/>
              </a:defRPr>
            </a:lvl1pPr>
          </a:lstStyle>
          <a:p>
            <a:fld id="{546926A0-09AD-42B8-A536-303420AD9040}" type="slidenum">
              <a:rPr lang="en-NZ" smtClean="0"/>
              <a:pPr/>
              <a:t>‹#›</a:t>
            </a:fld>
            <a:endParaRPr lang="en-NZ" dirty="0"/>
          </a:p>
        </p:txBody>
      </p:sp>
      <p:sp>
        <p:nvSpPr>
          <p:cNvPr id="9" name="Text Placeholder 8"/>
          <p:cNvSpPr>
            <a:spLocks noGrp="1"/>
          </p:cNvSpPr>
          <p:nvPr>
            <p:ph type="body" sz="quarter" idx="13" hasCustomPrompt="1"/>
          </p:nvPr>
        </p:nvSpPr>
        <p:spPr>
          <a:xfrm>
            <a:off x="684212" y="2492896"/>
            <a:ext cx="7776220" cy="3384376"/>
          </a:xfrm>
          <a:prstGeom prst="rect">
            <a:avLst/>
          </a:prstGeom>
        </p:spPr>
        <p:txBody>
          <a:bodyPr/>
          <a:lstStyle>
            <a:lvl1pPr>
              <a:defRPr sz="2000" baseline="0">
                <a:solidFill>
                  <a:schemeClr val="tx1"/>
                </a:solidFill>
                <a:latin typeface="Arial" panose="020B0604020202020204" pitchFamily="34" charset="0"/>
                <a:cs typeface="Arial" panose="020B0604020202020204" pitchFamily="34" charset="0"/>
              </a:defRPr>
            </a:lvl1pPr>
          </a:lstStyle>
          <a:p>
            <a:pPr lvl="0"/>
            <a:r>
              <a:rPr lang="en-US" dirty="0" smtClean="0"/>
              <a:t>Click to edit body copy style</a:t>
            </a:r>
            <a:endParaRPr lang="en-NZ" dirty="0"/>
          </a:p>
        </p:txBody>
      </p:sp>
    </p:spTree>
    <p:extLst>
      <p:ext uri="{BB962C8B-B14F-4D97-AF65-F5344CB8AC3E}">
        <p14:creationId xmlns:p14="http://schemas.microsoft.com/office/powerpoint/2010/main" val="276079479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980729"/>
            <a:ext cx="7772400" cy="792087"/>
          </a:xfrm>
          <a:prstGeom prst="rect">
            <a:avLst/>
          </a:prstGeom>
        </p:spPr>
        <p:txBody>
          <a:bodyPr anchor="t" anchorCtr="0"/>
          <a:lstStyle>
            <a:lvl1pPr>
              <a:defRPr sz="4000" baseline="0">
                <a:latin typeface="Arial" panose="020B0604020202020204" pitchFamily="34" charset="0"/>
                <a:cs typeface="Arial" panose="020B0604020202020204" pitchFamily="34" charset="0"/>
              </a:defRPr>
            </a:lvl1pPr>
          </a:lstStyle>
          <a:p>
            <a:r>
              <a:rPr lang="en-US" dirty="0" smtClean="0"/>
              <a:t>Click to edit heading 1 style</a:t>
            </a:r>
            <a:endParaRPr lang="en-NZ" dirty="0"/>
          </a:p>
        </p:txBody>
      </p:sp>
      <p:sp>
        <p:nvSpPr>
          <p:cNvPr id="3" name="Subtitle 2"/>
          <p:cNvSpPr>
            <a:spLocks noGrp="1"/>
          </p:cNvSpPr>
          <p:nvPr>
            <p:ph type="subTitle" idx="1" hasCustomPrompt="1"/>
          </p:nvPr>
        </p:nvSpPr>
        <p:spPr>
          <a:xfrm>
            <a:off x="683568" y="1844824"/>
            <a:ext cx="7776864" cy="576064"/>
          </a:xfrm>
          <a:prstGeom prst="rect">
            <a:avLst/>
          </a:prstGeom>
        </p:spPr>
        <p:txBody>
          <a:bodyPr/>
          <a:lstStyle>
            <a:lvl1pPr marL="0" indent="0" algn="l">
              <a:buNone/>
              <a:defRPr sz="3000">
                <a:solidFill>
                  <a:srgbClr val="0064A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heading 2 style</a:t>
            </a:r>
          </a:p>
        </p:txBody>
      </p:sp>
      <p:sp>
        <p:nvSpPr>
          <p:cNvPr id="6" name="Slide Number Placeholder 5"/>
          <p:cNvSpPr>
            <a:spLocks noGrp="1"/>
          </p:cNvSpPr>
          <p:nvPr>
            <p:ph type="sldNum" sz="quarter" idx="12"/>
          </p:nvPr>
        </p:nvSpPr>
        <p:spPr>
          <a:xfrm>
            <a:off x="6830888" y="5907682"/>
            <a:ext cx="2133600" cy="401638"/>
          </a:xfrm>
          <a:prstGeom prst="rect">
            <a:avLst/>
          </a:prstGeom>
        </p:spPr>
        <p:txBody>
          <a:bodyPr/>
          <a:lstStyle>
            <a:lvl1pPr>
              <a:defRPr i="1">
                <a:latin typeface="Myriad Pro" pitchFamily="34" charset="0"/>
              </a:defRPr>
            </a:lvl1pPr>
          </a:lstStyle>
          <a:p>
            <a:fld id="{546926A0-09AD-42B8-A536-303420AD9040}" type="slidenum">
              <a:rPr lang="en-NZ" smtClean="0"/>
              <a:pPr/>
              <a:t>‹#›</a:t>
            </a:fld>
            <a:endParaRPr lang="en-NZ" dirty="0"/>
          </a:p>
        </p:txBody>
      </p:sp>
      <p:sp>
        <p:nvSpPr>
          <p:cNvPr id="9" name="Text Placeholder 8"/>
          <p:cNvSpPr>
            <a:spLocks noGrp="1"/>
          </p:cNvSpPr>
          <p:nvPr>
            <p:ph type="body" sz="quarter" idx="13" hasCustomPrompt="1"/>
          </p:nvPr>
        </p:nvSpPr>
        <p:spPr>
          <a:xfrm>
            <a:off x="684212" y="2492896"/>
            <a:ext cx="7776220" cy="3384376"/>
          </a:xfrm>
          <a:prstGeom prst="rect">
            <a:avLst/>
          </a:prstGeom>
        </p:spPr>
        <p:txBody>
          <a:bodyPr/>
          <a:lstStyle>
            <a:lvl1pPr>
              <a:defRPr sz="2000" baseline="0">
                <a:solidFill>
                  <a:schemeClr val="tx1"/>
                </a:solidFill>
                <a:latin typeface="Arial" panose="020B0604020202020204" pitchFamily="34" charset="0"/>
                <a:cs typeface="Arial" panose="020B0604020202020204" pitchFamily="34" charset="0"/>
              </a:defRPr>
            </a:lvl1pPr>
          </a:lstStyle>
          <a:p>
            <a:pPr lvl="0"/>
            <a:r>
              <a:rPr lang="en-US" dirty="0" smtClean="0"/>
              <a:t>Click to edit body copy style</a:t>
            </a:r>
            <a:endParaRPr lang="en-NZ" dirty="0"/>
          </a:p>
        </p:txBody>
      </p:sp>
    </p:spTree>
    <p:extLst>
      <p:ext uri="{BB962C8B-B14F-4D97-AF65-F5344CB8AC3E}">
        <p14:creationId xmlns:p14="http://schemas.microsoft.com/office/powerpoint/2010/main" val="218369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a:prstGeom prst="rect">
            <a:avLst/>
          </a:prstGeo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935480"/>
            <a:ext cx="8229600" cy="4389120"/>
          </a:xfrm>
          <a:prstGeom prst="rect">
            <a:avLst/>
          </a:prstGeo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456A202-9AA5-4541-B6DB-82146DE8B8AA}" type="datetimeFigureOut">
              <a:rPr lang="en-NZ" smtClean="0"/>
              <a:pPr/>
              <a:t>6/02/2017</a:t>
            </a:fld>
            <a:endParaRPr lang="en-NZ"/>
          </a:p>
        </p:txBody>
      </p:sp>
      <p:sp>
        <p:nvSpPr>
          <p:cNvPr id="5" name="Footer Placeholder 4"/>
          <p:cNvSpPr>
            <a:spLocks noGrp="1"/>
          </p:cNvSpPr>
          <p:nvPr>
            <p:ph type="ftr" sz="quarter" idx="11"/>
          </p:nvPr>
        </p:nvSpPr>
        <p:spPr>
          <a:xfrm>
            <a:off x="2667000" y="6356350"/>
            <a:ext cx="3352800" cy="365125"/>
          </a:xfrm>
          <a:prstGeom prst="rect">
            <a:avLst/>
          </a:prstGeom>
        </p:spPr>
        <p:txBody>
          <a:bodyPr/>
          <a:lstStyle/>
          <a:p>
            <a:endParaRPr lang="en-NZ"/>
          </a:p>
        </p:txBody>
      </p:sp>
      <p:sp>
        <p:nvSpPr>
          <p:cNvPr id="6" name="Slide Number Placeholder 5"/>
          <p:cNvSpPr>
            <a:spLocks noGrp="1"/>
          </p:cNvSpPr>
          <p:nvPr>
            <p:ph type="sldNum" sz="quarter" idx="12"/>
          </p:nvPr>
        </p:nvSpPr>
        <p:spPr>
          <a:xfrm>
            <a:off x="7924800" y="6356350"/>
            <a:ext cx="762000" cy="365125"/>
          </a:xfrm>
          <a:prstGeom prst="rect">
            <a:avLst/>
          </a:prstGeom>
        </p:spPr>
        <p:txBody>
          <a:bodyPr/>
          <a:lstStyle/>
          <a:p>
            <a:fld id="{72CF1EA2-8C19-4062-A4AE-51BBB128206D}" type="slidenum">
              <a:rPr lang="en-NZ" smtClean="0"/>
              <a:pPr/>
              <a:t>‹#›</a:t>
            </a:fld>
            <a:endParaRPr lang="en-NZ"/>
          </a:p>
        </p:txBody>
      </p:sp>
    </p:spTree>
    <p:extLst>
      <p:ext uri="{BB962C8B-B14F-4D97-AF65-F5344CB8AC3E}">
        <p14:creationId xmlns:p14="http://schemas.microsoft.com/office/powerpoint/2010/main" val="3105165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3078824F-0227-452F-B5D5-69B85A35BB20}" type="datetimeFigureOut">
              <a:rPr lang="en-NZ" smtClean="0"/>
              <a:t>6/02/2017</a:t>
            </a:fld>
            <a:endParaRPr lang="en-NZ"/>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NZ"/>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47283C9E-2DD7-434B-BD4A-4C1E642F1157}" type="slidenum">
              <a:rPr lang="en-NZ" smtClean="0"/>
              <a:t>‹#›</a:t>
            </a:fld>
            <a:endParaRPr lang="en-NZ"/>
          </a:p>
        </p:txBody>
      </p:sp>
    </p:spTree>
    <p:extLst>
      <p:ext uri="{BB962C8B-B14F-4D97-AF65-F5344CB8AC3E}">
        <p14:creationId xmlns:p14="http://schemas.microsoft.com/office/powerpoint/2010/main" val="257513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980729"/>
            <a:ext cx="7772400" cy="792087"/>
          </a:xfrm>
          <a:prstGeom prst="rect">
            <a:avLst/>
          </a:prstGeom>
        </p:spPr>
        <p:txBody>
          <a:bodyPr anchor="t" anchorCtr="0"/>
          <a:lstStyle>
            <a:lvl1pPr>
              <a:defRPr sz="4000" baseline="0">
                <a:latin typeface="Arial" panose="020B0604020202020204" pitchFamily="34" charset="0"/>
                <a:cs typeface="Arial" panose="020B0604020202020204" pitchFamily="34" charset="0"/>
              </a:defRPr>
            </a:lvl1pPr>
          </a:lstStyle>
          <a:p>
            <a:r>
              <a:rPr lang="en-US" dirty="0" smtClean="0"/>
              <a:t>Click to edit heading 1 style</a:t>
            </a:r>
            <a:endParaRPr lang="en-NZ" dirty="0"/>
          </a:p>
        </p:txBody>
      </p:sp>
      <p:sp>
        <p:nvSpPr>
          <p:cNvPr id="3" name="Subtitle 2"/>
          <p:cNvSpPr>
            <a:spLocks noGrp="1"/>
          </p:cNvSpPr>
          <p:nvPr>
            <p:ph type="subTitle" idx="1" hasCustomPrompt="1"/>
          </p:nvPr>
        </p:nvSpPr>
        <p:spPr>
          <a:xfrm>
            <a:off x="683568" y="1844824"/>
            <a:ext cx="7776864" cy="576064"/>
          </a:xfrm>
          <a:prstGeom prst="rect">
            <a:avLst/>
          </a:prstGeom>
        </p:spPr>
        <p:txBody>
          <a:bodyPr/>
          <a:lstStyle>
            <a:lvl1pPr marL="0" indent="0" algn="l">
              <a:buNone/>
              <a:defRPr sz="3000">
                <a:solidFill>
                  <a:srgbClr val="0064A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heading 2 style</a:t>
            </a:r>
          </a:p>
        </p:txBody>
      </p:sp>
      <p:sp>
        <p:nvSpPr>
          <p:cNvPr id="6" name="Slide Number Placeholder 5"/>
          <p:cNvSpPr>
            <a:spLocks noGrp="1"/>
          </p:cNvSpPr>
          <p:nvPr>
            <p:ph type="sldNum" sz="quarter" idx="12"/>
          </p:nvPr>
        </p:nvSpPr>
        <p:spPr>
          <a:xfrm>
            <a:off x="6830888" y="5907682"/>
            <a:ext cx="2133600" cy="401638"/>
          </a:xfrm>
          <a:prstGeom prst="rect">
            <a:avLst/>
          </a:prstGeom>
        </p:spPr>
        <p:txBody>
          <a:bodyPr/>
          <a:lstStyle>
            <a:lvl1pPr>
              <a:defRPr i="1">
                <a:latin typeface="Myriad Pro" pitchFamily="34" charset="0"/>
              </a:defRPr>
            </a:lvl1pPr>
          </a:lstStyle>
          <a:p>
            <a:fld id="{546926A0-09AD-42B8-A536-303420AD9040}" type="slidenum">
              <a:rPr lang="en-NZ" smtClean="0">
                <a:solidFill>
                  <a:prstClr val="black"/>
                </a:solidFill>
              </a:rPr>
              <a:pPr/>
              <a:t>‹#›</a:t>
            </a:fld>
            <a:endParaRPr lang="en-NZ" dirty="0">
              <a:solidFill>
                <a:prstClr val="black"/>
              </a:solidFill>
            </a:endParaRPr>
          </a:p>
        </p:txBody>
      </p:sp>
      <p:sp>
        <p:nvSpPr>
          <p:cNvPr id="9" name="Text Placeholder 8"/>
          <p:cNvSpPr>
            <a:spLocks noGrp="1"/>
          </p:cNvSpPr>
          <p:nvPr>
            <p:ph type="body" sz="quarter" idx="13" hasCustomPrompt="1"/>
          </p:nvPr>
        </p:nvSpPr>
        <p:spPr>
          <a:xfrm>
            <a:off x="684212" y="2492896"/>
            <a:ext cx="7776220" cy="3384376"/>
          </a:xfrm>
          <a:prstGeom prst="rect">
            <a:avLst/>
          </a:prstGeom>
        </p:spPr>
        <p:txBody>
          <a:bodyPr/>
          <a:lstStyle>
            <a:lvl1pPr>
              <a:defRPr sz="2000" baseline="0">
                <a:solidFill>
                  <a:schemeClr val="tx1"/>
                </a:solidFill>
                <a:latin typeface="Arial" panose="020B0604020202020204" pitchFamily="34" charset="0"/>
                <a:cs typeface="Arial" panose="020B0604020202020204" pitchFamily="34" charset="0"/>
              </a:defRPr>
            </a:lvl1pPr>
          </a:lstStyle>
          <a:p>
            <a:pPr lvl="0"/>
            <a:r>
              <a:rPr lang="en-US" dirty="0" smtClean="0"/>
              <a:t>Click to edit body copy style</a:t>
            </a:r>
            <a:endParaRPr lang="en-NZ" dirty="0"/>
          </a:p>
        </p:txBody>
      </p:sp>
    </p:spTree>
    <p:extLst>
      <p:ext uri="{BB962C8B-B14F-4D97-AF65-F5344CB8AC3E}">
        <p14:creationId xmlns:p14="http://schemas.microsoft.com/office/powerpoint/2010/main" val="273423730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NZ">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8887F84-0EDB-40B6-8149-F19B25E0FC13}" type="slidenum">
              <a:rPr lang="en-NZ" smtClean="0">
                <a:solidFill>
                  <a:prstClr val="black"/>
                </a:solidFill>
              </a:rPr>
              <a:pPr/>
              <a:t>‹#›</a:t>
            </a:fld>
            <a:endParaRPr lang="en-NZ">
              <a:solidFill>
                <a:prstClr val="black"/>
              </a:solidFill>
            </a:endParaRPr>
          </a:p>
        </p:txBody>
      </p:sp>
    </p:spTree>
    <p:extLst>
      <p:ext uri="{BB962C8B-B14F-4D97-AF65-F5344CB8AC3E}">
        <p14:creationId xmlns:p14="http://schemas.microsoft.com/office/powerpoint/2010/main" val="2439845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92244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980729"/>
            <a:ext cx="7772400" cy="792087"/>
          </a:xfrm>
          <a:prstGeom prst="rect">
            <a:avLst/>
          </a:prstGeom>
        </p:spPr>
        <p:txBody>
          <a:bodyPr anchor="t" anchorCtr="0"/>
          <a:lstStyle>
            <a:lvl1pPr>
              <a:defRPr sz="4000" baseline="0">
                <a:latin typeface="Arial" panose="020B0604020202020204" pitchFamily="34" charset="0"/>
                <a:cs typeface="Arial" panose="020B0604020202020204" pitchFamily="34" charset="0"/>
              </a:defRPr>
            </a:lvl1pPr>
          </a:lstStyle>
          <a:p>
            <a:r>
              <a:rPr lang="en-US" dirty="0" smtClean="0"/>
              <a:t>Click to edit heading 1 style</a:t>
            </a:r>
            <a:endParaRPr lang="en-NZ" dirty="0"/>
          </a:p>
        </p:txBody>
      </p:sp>
      <p:sp>
        <p:nvSpPr>
          <p:cNvPr id="3" name="Subtitle 2"/>
          <p:cNvSpPr>
            <a:spLocks noGrp="1"/>
          </p:cNvSpPr>
          <p:nvPr>
            <p:ph type="subTitle" idx="1" hasCustomPrompt="1"/>
          </p:nvPr>
        </p:nvSpPr>
        <p:spPr>
          <a:xfrm>
            <a:off x="683568" y="1844824"/>
            <a:ext cx="7776864" cy="576064"/>
          </a:xfrm>
          <a:prstGeom prst="rect">
            <a:avLst/>
          </a:prstGeom>
        </p:spPr>
        <p:txBody>
          <a:bodyPr/>
          <a:lstStyle>
            <a:lvl1pPr marL="0" indent="0" algn="l">
              <a:buNone/>
              <a:defRPr sz="3000">
                <a:solidFill>
                  <a:srgbClr val="0064A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heading 2 style</a:t>
            </a:r>
          </a:p>
        </p:txBody>
      </p:sp>
      <p:sp>
        <p:nvSpPr>
          <p:cNvPr id="6" name="Slide Number Placeholder 5"/>
          <p:cNvSpPr>
            <a:spLocks noGrp="1"/>
          </p:cNvSpPr>
          <p:nvPr>
            <p:ph type="sldNum" sz="quarter" idx="12"/>
          </p:nvPr>
        </p:nvSpPr>
        <p:spPr>
          <a:xfrm>
            <a:off x="6830888" y="5907682"/>
            <a:ext cx="2133600" cy="401638"/>
          </a:xfrm>
          <a:prstGeom prst="rect">
            <a:avLst/>
          </a:prstGeom>
        </p:spPr>
        <p:txBody>
          <a:bodyPr/>
          <a:lstStyle>
            <a:lvl1pPr>
              <a:defRPr i="1">
                <a:latin typeface="Myriad Pro" pitchFamily="34" charset="0"/>
              </a:defRPr>
            </a:lvl1pPr>
          </a:lstStyle>
          <a:p>
            <a:fld id="{546926A0-09AD-42B8-A536-303420AD9040}" type="slidenum">
              <a:rPr lang="en-NZ" smtClean="0">
                <a:solidFill>
                  <a:prstClr val="black"/>
                </a:solidFill>
              </a:rPr>
              <a:pPr/>
              <a:t>‹#›</a:t>
            </a:fld>
            <a:endParaRPr lang="en-NZ" dirty="0">
              <a:solidFill>
                <a:prstClr val="black"/>
              </a:solidFill>
            </a:endParaRPr>
          </a:p>
        </p:txBody>
      </p:sp>
      <p:sp>
        <p:nvSpPr>
          <p:cNvPr id="9" name="Text Placeholder 8"/>
          <p:cNvSpPr>
            <a:spLocks noGrp="1"/>
          </p:cNvSpPr>
          <p:nvPr>
            <p:ph type="body" sz="quarter" idx="13" hasCustomPrompt="1"/>
          </p:nvPr>
        </p:nvSpPr>
        <p:spPr>
          <a:xfrm>
            <a:off x="684212" y="2492896"/>
            <a:ext cx="7776220" cy="3384376"/>
          </a:xfrm>
          <a:prstGeom prst="rect">
            <a:avLst/>
          </a:prstGeom>
        </p:spPr>
        <p:txBody>
          <a:bodyPr/>
          <a:lstStyle>
            <a:lvl1pPr>
              <a:defRPr sz="2000" baseline="0">
                <a:solidFill>
                  <a:schemeClr val="tx1"/>
                </a:solidFill>
                <a:latin typeface="Arial" panose="020B0604020202020204" pitchFamily="34" charset="0"/>
                <a:cs typeface="Arial" panose="020B0604020202020204" pitchFamily="34" charset="0"/>
              </a:defRPr>
            </a:lvl1pPr>
          </a:lstStyle>
          <a:p>
            <a:pPr lvl="0"/>
            <a:r>
              <a:rPr lang="en-US" dirty="0" smtClean="0"/>
              <a:t>Click to edit body copy style</a:t>
            </a:r>
            <a:endParaRPr lang="en-NZ" dirty="0"/>
          </a:p>
        </p:txBody>
      </p:sp>
    </p:spTree>
    <p:extLst>
      <p:ext uri="{BB962C8B-B14F-4D97-AF65-F5344CB8AC3E}">
        <p14:creationId xmlns:p14="http://schemas.microsoft.com/office/powerpoint/2010/main" val="28604681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NZ">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8887F84-0EDB-40B6-8149-F19B25E0FC13}" type="slidenum">
              <a:rPr lang="en-NZ" smtClean="0">
                <a:solidFill>
                  <a:prstClr val="black"/>
                </a:solidFill>
              </a:rPr>
              <a:pPr/>
              <a:t>‹#›</a:t>
            </a:fld>
            <a:endParaRPr lang="en-NZ">
              <a:solidFill>
                <a:prstClr val="black"/>
              </a:solidFill>
            </a:endParaRPr>
          </a:p>
        </p:txBody>
      </p:sp>
    </p:spTree>
    <p:extLst>
      <p:ext uri="{BB962C8B-B14F-4D97-AF65-F5344CB8AC3E}">
        <p14:creationId xmlns:p14="http://schemas.microsoft.com/office/powerpoint/2010/main" val="953042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3777135"/>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9.xml"/><Relationship Id="rId7"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157637"/>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Lst>
  <p:timing>
    <p:tnLst>
      <p:par>
        <p:cTn id="1" dur="indefinite" restart="never" nodeType="tmRoot"/>
      </p:par>
    </p:tnLst>
  </p:timing>
  <p:txStyles>
    <p:titleStyle>
      <a:lvl1pPr algn="l" defTabSz="914400" rtl="0" eaLnBrk="1" latinLnBrk="0" hangingPunct="1">
        <a:spcBef>
          <a:spcPct val="0"/>
        </a:spcBef>
        <a:buNone/>
        <a:defRPr sz="4400" b="1" kern="1200">
          <a:solidFill>
            <a:srgbClr val="002F5D"/>
          </a:solidFill>
          <a:latin typeface="Myriad Pro" pitchFamily="34" charset="0"/>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800" b="0" kern="1200">
          <a:solidFill>
            <a:srgbClr val="0064A3"/>
          </a:solidFill>
          <a:latin typeface="Myriad Pro"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000" b="1" kern="1200">
          <a:solidFill>
            <a:schemeClr val="tx1"/>
          </a:solidFill>
          <a:latin typeface="Myriad Pro"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62086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Lst>
  <p:timing>
    <p:tnLst>
      <p:par>
        <p:cTn id="1" dur="indefinite" restart="never" nodeType="tmRoot"/>
      </p:par>
    </p:tnLst>
  </p:timing>
  <p:hf hdr="0" ftr="0" dt="0"/>
  <p:txStyles>
    <p:titleStyle>
      <a:lvl1pPr algn="l" defTabSz="914400" rtl="0" eaLnBrk="1" latinLnBrk="0" hangingPunct="1">
        <a:spcBef>
          <a:spcPct val="0"/>
        </a:spcBef>
        <a:buNone/>
        <a:defRPr sz="4400" b="1" kern="1200">
          <a:solidFill>
            <a:srgbClr val="002F5D"/>
          </a:solidFill>
          <a:latin typeface="Myriad Pro" pitchFamily="34" charset="0"/>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800" b="0" kern="1200">
          <a:solidFill>
            <a:srgbClr val="0064A3"/>
          </a:solidFill>
          <a:latin typeface="Myriad Pro"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000" b="1" kern="1200">
          <a:solidFill>
            <a:schemeClr val="tx1"/>
          </a:solidFill>
          <a:latin typeface="Myriad Pro"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956036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60" r:id="rId4"/>
    <p:sldLayoutId id="2147483661" r:id="rId5"/>
    <p:sldLayoutId id="2147483662" r:id="rId6"/>
  </p:sldLayoutIdLst>
  <p:timing>
    <p:tnLst>
      <p:par>
        <p:cTn id="1" dur="indefinite" restart="never" nodeType="tmRoot"/>
      </p:par>
    </p:tnLst>
  </p:timing>
  <p:hf hdr="0" ftr="0" dt="0"/>
  <p:txStyles>
    <p:titleStyle>
      <a:lvl1pPr algn="l" defTabSz="914400" rtl="0" eaLnBrk="1" latinLnBrk="0" hangingPunct="1">
        <a:spcBef>
          <a:spcPct val="0"/>
        </a:spcBef>
        <a:buNone/>
        <a:defRPr sz="4400" b="1" kern="1200">
          <a:solidFill>
            <a:srgbClr val="002F5D"/>
          </a:solidFill>
          <a:latin typeface="Myriad Pro" pitchFamily="34" charset="0"/>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800" b="0" kern="1200">
          <a:solidFill>
            <a:srgbClr val="0064A3"/>
          </a:solidFill>
          <a:latin typeface="Myriad Pro"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000" b="1" kern="1200">
          <a:solidFill>
            <a:schemeClr val="tx1"/>
          </a:solidFill>
          <a:latin typeface="Myriad Pro"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yriad Pro"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ctrTitle"/>
          </p:nvPr>
        </p:nvSpPr>
        <p:spPr>
          <a:xfrm>
            <a:off x="683568" y="764704"/>
            <a:ext cx="7416824" cy="3240360"/>
          </a:xfrm>
        </p:spPr>
        <p:txBody>
          <a:bodyPr anchor="ctr" anchorCtr="0"/>
          <a:lstStyle/>
          <a:p>
            <a:r>
              <a:rPr lang="en-NZ" sz="5000" dirty="0" smtClean="0">
                <a:solidFill>
                  <a:schemeClr val="bg1"/>
                </a:solidFill>
                <a:latin typeface="Arial" panose="020B0604020202020204" pitchFamily="34" charset="0"/>
                <a:cs typeface="Arial" panose="020B0604020202020204" pitchFamily="34" charset="0"/>
              </a:rPr>
              <a:t>Rangitāiki-Tarawera Rivers Scheme &amp; Rangitāiki Drainage Scheme</a:t>
            </a:r>
            <a:br>
              <a:rPr lang="en-NZ" sz="5000" dirty="0" smtClean="0">
                <a:solidFill>
                  <a:schemeClr val="bg1"/>
                </a:solidFill>
                <a:latin typeface="Arial" panose="020B0604020202020204" pitchFamily="34" charset="0"/>
                <a:cs typeface="Arial" panose="020B0604020202020204" pitchFamily="34" charset="0"/>
              </a:rPr>
            </a:br>
            <a:endParaRPr lang="en-NZ" sz="28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81177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txBody>
          <a:bodyPr/>
          <a:lstStyle/>
          <a:p>
            <a:r>
              <a:rPr lang="en-NZ" dirty="0" smtClean="0"/>
              <a:t>Implications of Climate Change</a:t>
            </a:r>
            <a:endParaRPr lang="en-NZ" dirty="0"/>
          </a:p>
        </p:txBody>
      </p:sp>
      <p:sp>
        <p:nvSpPr>
          <p:cNvPr id="3" name="Content Placeholder 2"/>
          <p:cNvSpPr>
            <a:spLocks noGrp="1"/>
          </p:cNvSpPr>
          <p:nvPr>
            <p:ph idx="1"/>
          </p:nvPr>
        </p:nvSpPr>
        <p:spPr>
          <a:xfrm>
            <a:off x="457200" y="1935480"/>
            <a:ext cx="8229600" cy="3581752"/>
          </a:xfrm>
        </p:spPr>
        <p:txBody>
          <a:bodyPr/>
          <a:lstStyle/>
          <a:p>
            <a:pPr marL="457200" indent="-457200">
              <a:buFontTx/>
              <a:buChar char="-"/>
            </a:pPr>
            <a:r>
              <a:rPr lang="en-NZ" dirty="0" smtClean="0"/>
              <a:t>More frequent &amp; intense rain events</a:t>
            </a:r>
          </a:p>
          <a:p>
            <a:pPr marL="457200" indent="-457200">
              <a:buFontTx/>
              <a:buChar char="-"/>
            </a:pPr>
            <a:r>
              <a:rPr lang="en-NZ" dirty="0" smtClean="0"/>
              <a:t>&amp; Sea level rise.</a:t>
            </a:r>
          </a:p>
          <a:p>
            <a:pPr marL="457200" indent="-457200">
              <a:buFontTx/>
              <a:buChar char="-"/>
            </a:pPr>
            <a:endParaRPr lang="en-NZ" dirty="0" smtClean="0"/>
          </a:p>
          <a:p>
            <a:pPr marL="457200" indent="-457200">
              <a:buFontTx/>
              <a:buChar char="-"/>
            </a:pPr>
            <a:r>
              <a:rPr lang="en-NZ" dirty="0" smtClean="0"/>
              <a:t>Combined with</a:t>
            </a:r>
          </a:p>
          <a:p>
            <a:pPr marL="1200150" lvl="1" indent="-457200">
              <a:buFontTx/>
              <a:buChar char="-"/>
            </a:pPr>
            <a:r>
              <a:rPr lang="en-NZ" dirty="0"/>
              <a:t>P</a:t>
            </a:r>
            <a:r>
              <a:rPr lang="en-NZ" dirty="0" smtClean="0"/>
              <a:t>erched rivers</a:t>
            </a:r>
          </a:p>
          <a:p>
            <a:pPr marL="1200150" lvl="1" indent="-457200">
              <a:buFontTx/>
              <a:buChar char="-"/>
            </a:pPr>
            <a:r>
              <a:rPr lang="en-NZ" dirty="0" smtClean="0"/>
              <a:t>Land levels already low-lying [minus 1.5mRL at lowest]</a:t>
            </a:r>
          </a:p>
          <a:p>
            <a:pPr marL="1200150" lvl="1" indent="-457200">
              <a:buFontTx/>
              <a:buChar char="-"/>
            </a:pPr>
            <a:r>
              <a:rPr lang="en-NZ" dirty="0" smtClean="0"/>
              <a:t>Land shrinkage [already 6,000ha rely on pumping]</a:t>
            </a:r>
          </a:p>
          <a:p>
            <a:pPr marL="1200150" lvl="1" indent="-457200">
              <a:buFontTx/>
              <a:buChar char="-"/>
            </a:pPr>
            <a:endParaRPr lang="en-NZ" dirty="0"/>
          </a:p>
        </p:txBody>
      </p:sp>
    </p:spTree>
    <p:extLst>
      <p:ext uri="{BB962C8B-B14F-4D97-AF65-F5344CB8AC3E}">
        <p14:creationId xmlns:p14="http://schemas.microsoft.com/office/powerpoint/2010/main" val="1356116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Geotechnical </a:t>
            </a:r>
            <a:r>
              <a:rPr lang="en-NZ" dirty="0" smtClean="0"/>
              <a:t>Issues</a:t>
            </a:r>
            <a:endParaRPr lang="en-NZ" dirty="0"/>
          </a:p>
        </p:txBody>
      </p:sp>
      <p:sp>
        <p:nvSpPr>
          <p:cNvPr id="3" name="Content Placeholder 2"/>
          <p:cNvSpPr>
            <a:spLocks noGrp="1"/>
          </p:cNvSpPr>
          <p:nvPr>
            <p:ph idx="1"/>
          </p:nvPr>
        </p:nvSpPr>
        <p:spPr/>
        <p:txBody>
          <a:bodyPr/>
          <a:lstStyle/>
          <a:p>
            <a:pPr marL="457200" indent="-457200">
              <a:buFontTx/>
              <a:buChar char="-"/>
            </a:pPr>
            <a:r>
              <a:rPr lang="en-NZ" dirty="0" smtClean="0"/>
              <a:t>Soil conditions very poor</a:t>
            </a:r>
          </a:p>
          <a:p>
            <a:pPr marL="457200" indent="-457200">
              <a:buFontTx/>
              <a:buChar char="-"/>
            </a:pPr>
            <a:r>
              <a:rPr lang="en-NZ" dirty="0" smtClean="0"/>
              <a:t>Historic seismic events</a:t>
            </a:r>
          </a:p>
          <a:p>
            <a:pPr marL="457200" indent="-457200">
              <a:buFontTx/>
              <a:buChar char="-"/>
            </a:pPr>
            <a:r>
              <a:rPr lang="en-NZ" dirty="0" smtClean="0"/>
              <a:t>Perched rivers</a:t>
            </a:r>
          </a:p>
          <a:p>
            <a:pPr marL="457200" indent="-457200">
              <a:buFontTx/>
              <a:buChar char="-"/>
            </a:pPr>
            <a:r>
              <a:rPr lang="en-NZ" dirty="0" smtClean="0"/>
              <a:t>Challenging to reinstate 100 year standard</a:t>
            </a:r>
          </a:p>
          <a:p>
            <a:pPr marL="457200" indent="-457200">
              <a:buFontTx/>
              <a:buChar char="-"/>
            </a:pPr>
            <a:r>
              <a:rPr lang="en-NZ" dirty="0" smtClean="0"/>
              <a:t>Carried out huge amount of works but always risk of failures </a:t>
            </a:r>
          </a:p>
          <a:p>
            <a:pPr marL="457200" indent="-457200">
              <a:buFontTx/>
              <a:buChar char="-"/>
            </a:pPr>
            <a:endParaRPr lang="en-NZ" dirty="0"/>
          </a:p>
        </p:txBody>
      </p:sp>
      <p:sp>
        <p:nvSpPr>
          <p:cNvPr id="4" name="Slide Number Placeholder 3"/>
          <p:cNvSpPr>
            <a:spLocks noGrp="1"/>
          </p:cNvSpPr>
          <p:nvPr>
            <p:ph type="sldNum" sz="quarter" idx="12"/>
          </p:nvPr>
        </p:nvSpPr>
        <p:spPr/>
        <p:txBody>
          <a:bodyPr/>
          <a:lstStyle/>
          <a:p>
            <a:fld id="{A8887F84-0EDB-40B6-8149-F19B25E0FC13}" type="slidenum">
              <a:rPr lang="en-NZ" smtClean="0">
                <a:solidFill>
                  <a:prstClr val="black"/>
                </a:solidFill>
              </a:rPr>
              <a:pPr/>
              <a:t>11</a:t>
            </a:fld>
            <a:endParaRPr lang="en-NZ">
              <a:solidFill>
                <a:prstClr val="black"/>
              </a:solidFill>
            </a:endParaRPr>
          </a:p>
        </p:txBody>
      </p:sp>
    </p:spTree>
    <p:extLst>
      <p:ext uri="{BB962C8B-B14F-4D97-AF65-F5344CB8AC3E}">
        <p14:creationId xmlns:p14="http://schemas.microsoft.com/office/powerpoint/2010/main" val="8575454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Affordability/Debt</a:t>
            </a:r>
            <a:endParaRPr lang="en-NZ" dirty="0"/>
          </a:p>
        </p:txBody>
      </p:sp>
      <p:sp>
        <p:nvSpPr>
          <p:cNvPr id="4" name="Slide Number Placeholder 3"/>
          <p:cNvSpPr>
            <a:spLocks noGrp="1"/>
          </p:cNvSpPr>
          <p:nvPr>
            <p:ph type="sldNum" sz="quarter" idx="12"/>
          </p:nvPr>
        </p:nvSpPr>
        <p:spPr/>
        <p:txBody>
          <a:bodyPr/>
          <a:lstStyle/>
          <a:p>
            <a:fld id="{A8887F84-0EDB-40B6-8149-F19B25E0FC13}" type="slidenum">
              <a:rPr lang="en-NZ" smtClean="0">
                <a:solidFill>
                  <a:prstClr val="black"/>
                </a:solidFill>
              </a:rPr>
              <a:pPr/>
              <a:t>12</a:t>
            </a:fld>
            <a:endParaRPr lang="en-NZ">
              <a:solidFill>
                <a:prstClr val="black"/>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95106546"/>
              </p:ext>
            </p:extLst>
          </p:nvPr>
        </p:nvGraphicFramePr>
        <p:xfrm>
          <a:off x="467544" y="1340768"/>
          <a:ext cx="8229600" cy="50014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268604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Rangitāiki Floodway Project</a:t>
            </a:r>
            <a:endParaRPr lang="en-NZ" dirty="0"/>
          </a:p>
        </p:txBody>
      </p:sp>
      <p:sp>
        <p:nvSpPr>
          <p:cNvPr id="3" name="Content Placeholder 2"/>
          <p:cNvSpPr>
            <a:spLocks noGrp="1"/>
          </p:cNvSpPr>
          <p:nvPr>
            <p:ph idx="1"/>
          </p:nvPr>
        </p:nvSpPr>
        <p:spPr/>
        <p:txBody>
          <a:bodyPr/>
          <a:lstStyle/>
          <a:p>
            <a:pPr marL="457200" indent="-457200">
              <a:buFontTx/>
              <a:buChar char="-"/>
            </a:pPr>
            <a:r>
              <a:rPr lang="en-NZ" dirty="0" smtClean="0"/>
              <a:t>Major flood event in 2004</a:t>
            </a:r>
          </a:p>
          <a:p>
            <a:pPr marL="457200" indent="-457200">
              <a:buFontTx/>
              <a:buChar char="-"/>
            </a:pPr>
            <a:r>
              <a:rPr lang="en-NZ" dirty="0" smtClean="0"/>
              <a:t>Main river channel lacks capacity</a:t>
            </a:r>
          </a:p>
          <a:p>
            <a:pPr marL="457200" indent="-457200">
              <a:buFontTx/>
              <a:buChar char="-"/>
            </a:pPr>
            <a:r>
              <a:rPr lang="en-NZ" dirty="0" smtClean="0"/>
              <a:t>Floodway is key to getting 100 year protection reinstated</a:t>
            </a:r>
          </a:p>
          <a:p>
            <a:pPr marL="457200" indent="-457200">
              <a:buFontTx/>
              <a:buChar char="-"/>
            </a:pPr>
            <a:r>
              <a:rPr lang="en-NZ" dirty="0" smtClean="0"/>
              <a:t>Capital works underway but </a:t>
            </a:r>
            <a:r>
              <a:rPr lang="en-NZ" smtClean="0"/>
              <a:t>met with </a:t>
            </a:r>
            <a:r>
              <a:rPr lang="en-NZ" dirty="0" smtClean="0"/>
              <a:t>many challenges </a:t>
            </a:r>
            <a:endParaRPr lang="en-NZ" dirty="0"/>
          </a:p>
        </p:txBody>
      </p:sp>
      <p:sp>
        <p:nvSpPr>
          <p:cNvPr id="4" name="Slide Number Placeholder 3"/>
          <p:cNvSpPr>
            <a:spLocks noGrp="1"/>
          </p:cNvSpPr>
          <p:nvPr>
            <p:ph type="sldNum" sz="quarter" idx="12"/>
          </p:nvPr>
        </p:nvSpPr>
        <p:spPr/>
        <p:txBody>
          <a:bodyPr/>
          <a:lstStyle/>
          <a:p>
            <a:fld id="{A8887F84-0EDB-40B6-8149-F19B25E0FC13}" type="slidenum">
              <a:rPr lang="en-NZ" smtClean="0">
                <a:solidFill>
                  <a:prstClr val="black"/>
                </a:solidFill>
              </a:rPr>
              <a:pPr/>
              <a:t>13</a:t>
            </a:fld>
            <a:endParaRPr lang="en-NZ">
              <a:solidFill>
                <a:prstClr val="black"/>
              </a:solidFill>
            </a:endParaRPr>
          </a:p>
        </p:txBody>
      </p:sp>
    </p:spTree>
    <p:extLst>
      <p:ext uri="{BB962C8B-B14F-4D97-AF65-F5344CB8AC3E}">
        <p14:creationId xmlns:p14="http://schemas.microsoft.com/office/powerpoint/2010/main" val="29371375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NZ" dirty="0"/>
          </a:p>
        </p:txBody>
      </p:sp>
      <p:pic>
        <p:nvPicPr>
          <p:cNvPr id="1026" name="Picture 2" descr="O:\Survey\Survey_plans\Survey Plans 401-450\Survey Plan 406 - Annual &amp; TYP Engineering Maps, 2016\Rangitaiki Floodway Upgrade.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146180" y="117328"/>
            <a:ext cx="4851639" cy="6264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NZ" dirty="0"/>
          </a:p>
        </p:txBody>
      </p:sp>
      <p:sp>
        <p:nvSpPr>
          <p:cNvPr id="4" name="Slide Number Placeholder 3"/>
          <p:cNvSpPr>
            <a:spLocks noGrp="1"/>
          </p:cNvSpPr>
          <p:nvPr>
            <p:ph type="sldNum" sz="quarter" idx="12"/>
          </p:nvPr>
        </p:nvSpPr>
        <p:spPr/>
        <p:txBody>
          <a:bodyPr/>
          <a:lstStyle/>
          <a:p>
            <a:endParaRPr lang="en-NZ" dirty="0">
              <a:solidFill>
                <a:prstClr val="black"/>
              </a:solidFill>
            </a:endParaRPr>
          </a:p>
        </p:txBody>
      </p:sp>
    </p:spTree>
    <p:extLst>
      <p:ext uri="{BB962C8B-B14F-4D97-AF65-F5344CB8AC3E}">
        <p14:creationId xmlns:p14="http://schemas.microsoft.com/office/powerpoint/2010/main" val="2040928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6512" y="0"/>
            <a:ext cx="9180000" cy="6153549"/>
          </a:xfrm>
        </p:spPr>
      </p:pic>
      <p:sp>
        <p:nvSpPr>
          <p:cNvPr id="4" name="Slide Number Placeholder 3"/>
          <p:cNvSpPr>
            <a:spLocks noGrp="1"/>
          </p:cNvSpPr>
          <p:nvPr>
            <p:ph type="sldNum" sz="quarter" idx="12"/>
          </p:nvPr>
        </p:nvSpPr>
        <p:spPr/>
        <p:txBody>
          <a:bodyPr/>
          <a:lstStyle/>
          <a:p>
            <a:pPr>
              <a:defRPr/>
            </a:pPr>
            <a:endParaRPr lang="en-NZ" dirty="0">
              <a:solidFill>
                <a:srgbClr val="FFFFFF"/>
              </a:solidFill>
            </a:endParaRPr>
          </a:p>
        </p:txBody>
      </p:sp>
      <p:pic>
        <p:nvPicPr>
          <p:cNvPr id="7"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146" y="0"/>
            <a:ext cx="9211444" cy="6140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C:\Users\BruceC.ENVBOP\AppData\Local\Microsoft\Windows\Temporary Internet Files\Content.Outlook\XLZN65UH\3928-B.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4" y="0"/>
            <a:ext cx="9144000" cy="6146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3375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88640"/>
            <a:ext cx="8350696" cy="1143000"/>
          </a:xfrm>
        </p:spPr>
        <p:txBody>
          <a:bodyPr/>
          <a:lstStyle/>
          <a:p>
            <a:r>
              <a:rPr lang="en-NZ" sz="3200" dirty="0" smtClean="0"/>
              <a:t>Rangitāiki Floodway Stage 2b</a:t>
            </a:r>
            <a:endParaRPr lang="en-NZ" sz="3200" dirty="0"/>
          </a:p>
        </p:txBody>
      </p:sp>
      <p:pic>
        <p:nvPicPr>
          <p:cNvPr id="8" name="Picture 7"/>
          <p:cNvPicPr/>
          <p:nvPr/>
        </p:nvPicPr>
        <p:blipFill rotWithShape="1">
          <a:blip r:embed="rId3" cstate="email">
            <a:extLst>
              <a:ext uri="{28A0092B-C50C-407E-A947-70E740481C1C}">
                <a14:useLocalDpi xmlns:a14="http://schemas.microsoft.com/office/drawing/2010/main"/>
              </a:ext>
            </a:extLst>
          </a:blip>
          <a:srcRect/>
          <a:stretch/>
        </p:blipFill>
        <p:spPr bwMode="auto">
          <a:xfrm>
            <a:off x="611560" y="1196752"/>
            <a:ext cx="7848872" cy="5112568"/>
          </a:xfrm>
          <a:prstGeom prst="rect">
            <a:avLst/>
          </a:prstGeom>
          <a:noFill/>
          <a:ln>
            <a:noFill/>
          </a:ln>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847449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494" y="332656"/>
            <a:ext cx="10105122" cy="5684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54773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Other Operational Initiatives</a:t>
            </a:r>
            <a:endParaRPr lang="en-NZ" dirty="0"/>
          </a:p>
        </p:txBody>
      </p:sp>
    </p:spTree>
    <p:extLst>
      <p:ext uri="{BB962C8B-B14F-4D97-AF65-F5344CB8AC3E}">
        <p14:creationId xmlns:p14="http://schemas.microsoft.com/office/powerpoint/2010/main" val="12815304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32656"/>
            <a:ext cx="7772400" cy="1080120"/>
          </a:xfrm>
        </p:spPr>
        <p:txBody>
          <a:bodyPr/>
          <a:lstStyle/>
          <a:p>
            <a:r>
              <a:rPr lang="en-NZ" sz="2800" dirty="0" smtClean="0"/>
              <a:t>Example – Whitebait spawning sites when undertaking erosion protection works</a:t>
            </a:r>
            <a:endParaRPr lang="en-NZ" sz="2800" dirty="0"/>
          </a:p>
        </p:txBody>
      </p:sp>
      <p:sp>
        <p:nvSpPr>
          <p:cNvPr id="4" name="Slide Number Placeholder 3"/>
          <p:cNvSpPr>
            <a:spLocks noGrp="1"/>
          </p:cNvSpPr>
          <p:nvPr>
            <p:ph type="sldNum" sz="quarter" idx="12"/>
          </p:nvPr>
        </p:nvSpPr>
        <p:spPr/>
        <p:txBody>
          <a:bodyPr/>
          <a:lstStyle/>
          <a:p>
            <a:pPr>
              <a:defRPr/>
            </a:pPr>
            <a:fld id="{E29D06F5-E053-413B-9FBF-DB98ACE9B44F}" type="slidenum">
              <a:rPr lang="en-NZ" smtClean="0"/>
              <a:pPr>
                <a:defRPr/>
              </a:pPr>
              <a:t>19</a:t>
            </a:fld>
            <a:endParaRPr lang="en-NZ"/>
          </a:p>
        </p:txBody>
      </p:sp>
      <p:pic>
        <p:nvPicPr>
          <p:cNvPr id="5" name="Picture 1" descr="Description: C:\Users\BruceC.ENVBOP\AppData\Local\Microsoft\Windows\Temporary Internet Files\Content.Outlook\XLZN65UH\Amouring river banks print.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454395"/>
            <a:ext cx="7193900" cy="4351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0302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a:xfrm>
            <a:off x="685800" y="1981200"/>
            <a:ext cx="3238128" cy="3824064"/>
          </a:xfrm>
        </p:spPr>
        <p:txBody>
          <a:bodyPr/>
          <a:lstStyle/>
          <a:p>
            <a:endParaRPr lang="en-NZ" dirty="0"/>
          </a:p>
        </p:txBody>
      </p:sp>
      <p:pic>
        <p:nvPicPr>
          <p:cNvPr id="4099"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129195"/>
            <a:ext cx="9155298" cy="6226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1704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780696"/>
          </a:xfrm>
        </p:spPr>
        <p:txBody>
          <a:bodyPr/>
          <a:lstStyle/>
          <a:p>
            <a:r>
              <a:rPr lang="en-NZ" dirty="0" smtClean="0"/>
              <a:t>Tidal Flushing</a:t>
            </a:r>
            <a:endParaRPr lang="en-NZ" dirty="0"/>
          </a:p>
        </p:txBody>
      </p:sp>
      <p:pic>
        <p:nvPicPr>
          <p:cNvPr id="1026" name="Picture 2" descr="C:\Users\brucec\Pictures\Photos for Jo to upload\New photos Feb 2017\Kope West Canal - Tidal flushing - IMG_4500.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908720"/>
            <a:ext cx="7416824" cy="5415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69568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224136"/>
          </a:xfrm>
        </p:spPr>
        <p:txBody>
          <a:bodyPr/>
          <a:lstStyle/>
          <a:p>
            <a:r>
              <a:rPr lang="en-NZ" dirty="0" smtClean="0"/>
              <a:t>Tidal Flushing – Fish Friendly Floodgates</a:t>
            </a:r>
            <a:endParaRPr lang="en-NZ" dirty="0"/>
          </a:p>
        </p:txBody>
      </p:sp>
      <p:pic>
        <p:nvPicPr>
          <p:cNvPr id="2050" name="Picture 2" descr="C:\Users\brucec\Pictures\Photos for Jo to upload\New photos Feb 2017\Tidal flushing - Kope West fish friendly floodgate - IMG_450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07637" y="1556792"/>
            <a:ext cx="6504723" cy="4878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8850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1784"/>
            <a:ext cx="8229600" cy="1143000"/>
          </a:xfrm>
        </p:spPr>
        <p:txBody>
          <a:bodyPr>
            <a:noAutofit/>
          </a:bodyPr>
          <a:lstStyle/>
          <a:p>
            <a:r>
              <a:rPr lang="en-NZ" sz="3200" b="1" dirty="0" smtClean="0">
                <a:solidFill>
                  <a:schemeClr val="tx1"/>
                </a:solidFill>
                <a:effectLst/>
                <a:latin typeface="Arial" panose="020B0604020202020204" pitchFamily="34" charset="0"/>
                <a:cs typeface="Arial" panose="020B0604020202020204" pitchFamily="34" charset="0"/>
              </a:rPr>
              <a:t>Willow tree maintenance</a:t>
            </a:r>
            <a:endParaRPr lang="en-NZ" sz="2000" dirty="0">
              <a:solidFill>
                <a:schemeClr val="tx1"/>
              </a:solidFill>
              <a:effectLst/>
              <a:latin typeface="Arial" panose="020B0604020202020204" pitchFamily="34" charset="0"/>
              <a:cs typeface="Arial" panose="020B0604020202020204" pitchFamily="34" charset="0"/>
            </a:endParaRPr>
          </a:p>
        </p:txBody>
      </p:sp>
      <p:pic>
        <p:nvPicPr>
          <p:cNvPr id="6146" name="Picture 2" descr="W:\Images\Shaun\Lyfords,Reids,Lillas,Richardsons Maintenance\Whk3 RB 24.5km Lyfords Mulching Inprogress (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9552" y="1124744"/>
            <a:ext cx="8136904" cy="4869160"/>
          </a:xfrm>
          <a:prstGeom prst="round2DiagRect">
            <a:avLst>
              <a:gd name="adj1" fmla="val 16667"/>
              <a:gd name="adj2" fmla="val 0"/>
            </a:avLst>
          </a:prstGeom>
          <a:ln w="1905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2176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4970313"/>
            <a:ext cx="2016224" cy="1266999"/>
          </a:xfrm>
        </p:spPr>
        <p:txBody>
          <a:bodyPr/>
          <a:lstStyle/>
          <a:p>
            <a:pPr marL="0" indent="0">
              <a:buNone/>
            </a:pPr>
            <a:r>
              <a:rPr lang="en-NZ" sz="2400" dirty="0" smtClean="0">
                <a:solidFill>
                  <a:schemeClr val="tx1"/>
                </a:solidFill>
                <a:ea typeface="+mj-ea"/>
              </a:rPr>
              <a:t>Establishing</a:t>
            </a:r>
            <a:endParaRPr lang="en-NZ" sz="2400" dirty="0">
              <a:solidFill>
                <a:schemeClr val="tx1"/>
              </a:solidFill>
              <a:ea typeface="+mj-ea"/>
            </a:endParaRPr>
          </a:p>
        </p:txBody>
      </p:sp>
      <p:sp>
        <p:nvSpPr>
          <p:cNvPr id="4" name="Slide Number Placeholder 3"/>
          <p:cNvSpPr>
            <a:spLocks noGrp="1"/>
          </p:cNvSpPr>
          <p:nvPr>
            <p:ph type="sldNum" sz="quarter" idx="12"/>
          </p:nvPr>
        </p:nvSpPr>
        <p:spPr/>
        <p:txBody>
          <a:bodyPr/>
          <a:lstStyle/>
          <a:p>
            <a:pPr>
              <a:defRPr/>
            </a:pPr>
            <a:endParaRPr lang="en-NZ" dirty="0"/>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24201" y="2996952"/>
            <a:ext cx="6256311"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512" y="0"/>
            <a:ext cx="5616624" cy="3740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580112" y="332656"/>
            <a:ext cx="2840124" cy="1143000"/>
          </a:xfrm>
        </p:spPr>
        <p:txBody>
          <a:bodyPr/>
          <a:lstStyle/>
          <a:p>
            <a:r>
              <a:rPr lang="en-NZ" sz="2800" dirty="0" err="1" smtClean="0"/>
              <a:t>Toi</a:t>
            </a:r>
            <a:r>
              <a:rPr lang="en-NZ" sz="2800" dirty="0" smtClean="0"/>
              <a:t> </a:t>
            </a:r>
            <a:r>
              <a:rPr lang="en-NZ" sz="2800" dirty="0" err="1" smtClean="0"/>
              <a:t>Toi</a:t>
            </a:r>
            <a:r>
              <a:rPr lang="en-NZ" sz="2800" dirty="0" smtClean="0"/>
              <a:t> with </a:t>
            </a:r>
            <a:r>
              <a:rPr lang="en-NZ" sz="2800" dirty="0"/>
              <a:t>w</a:t>
            </a:r>
            <a:r>
              <a:rPr lang="en-NZ" sz="2800" dirty="0" smtClean="0"/>
              <a:t>illow</a:t>
            </a:r>
            <a:endParaRPr lang="en-NZ" sz="2800" dirty="0"/>
          </a:p>
        </p:txBody>
      </p:sp>
    </p:spTree>
    <p:extLst>
      <p:ext uri="{BB962C8B-B14F-4D97-AF65-F5344CB8AC3E}">
        <p14:creationId xmlns:p14="http://schemas.microsoft.com/office/powerpoint/2010/main" val="2923270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Images\TonyD\Tablet Down load  8-10-2014\20140908_114816.jpg"/>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tretch>
            <a:fillRect/>
          </a:stretch>
        </p:blipFill>
        <p:spPr bwMode="auto">
          <a:xfrm>
            <a:off x="2123728" y="1789716"/>
            <a:ext cx="6408712" cy="480763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413792"/>
            <a:ext cx="8229600" cy="1143000"/>
          </a:xfrm>
        </p:spPr>
        <p:txBody>
          <a:bodyPr>
            <a:normAutofit fontScale="90000"/>
          </a:bodyPr>
          <a:lstStyle/>
          <a:p>
            <a:r>
              <a:rPr lang="en-NZ" sz="3200" b="1" dirty="0" smtClean="0">
                <a:solidFill>
                  <a:schemeClr val="tx1"/>
                </a:solidFill>
                <a:effectLst/>
                <a:latin typeface="Arial" panose="020B0604020202020204" pitchFamily="34" charset="0"/>
                <a:cs typeface="Arial" panose="020B0604020202020204" pitchFamily="34" charset="0"/>
              </a:rPr>
              <a:t>Working with Partners</a:t>
            </a:r>
            <a:br>
              <a:rPr lang="en-NZ" sz="3200" b="1" dirty="0" smtClean="0">
                <a:solidFill>
                  <a:schemeClr val="tx1"/>
                </a:solidFill>
                <a:effectLst/>
                <a:latin typeface="Arial" panose="020B0604020202020204" pitchFamily="34" charset="0"/>
                <a:cs typeface="Arial" panose="020B0604020202020204" pitchFamily="34" charset="0"/>
              </a:rPr>
            </a:br>
            <a:r>
              <a:rPr lang="en-NZ" sz="2000" b="1" dirty="0" smtClean="0">
                <a:solidFill>
                  <a:schemeClr val="tx1"/>
                </a:solidFill>
                <a:effectLst/>
                <a:latin typeface="Arial" panose="020B0604020202020204" pitchFamily="34" charset="0"/>
                <a:cs typeface="Arial" panose="020B0604020202020204" pitchFamily="34" charset="0"/>
              </a:rPr>
              <a:t>Variation in restoration planting</a:t>
            </a:r>
            <a:br>
              <a:rPr lang="en-NZ" sz="2000" b="1" dirty="0" smtClean="0">
                <a:solidFill>
                  <a:schemeClr val="tx1"/>
                </a:solidFill>
                <a:effectLst/>
                <a:latin typeface="Arial" panose="020B0604020202020204" pitchFamily="34" charset="0"/>
                <a:cs typeface="Arial" panose="020B0604020202020204" pitchFamily="34" charset="0"/>
              </a:rPr>
            </a:br>
            <a:r>
              <a:rPr lang="en-NZ" sz="2000" dirty="0" smtClean="0">
                <a:solidFill>
                  <a:schemeClr val="tx1"/>
                </a:solidFill>
                <a:effectLst/>
                <a:latin typeface="Arial" panose="020B0604020202020204" pitchFamily="34" charset="0"/>
                <a:cs typeface="Arial" panose="020B0604020202020204" pitchFamily="34" charset="0"/>
              </a:rPr>
              <a:t>Use </a:t>
            </a:r>
            <a:r>
              <a:rPr lang="en-NZ" sz="2000" dirty="0" err="1" smtClean="0">
                <a:solidFill>
                  <a:schemeClr val="tx1"/>
                </a:solidFill>
                <a:effectLst/>
                <a:latin typeface="Arial" panose="020B0604020202020204" pitchFamily="34" charset="0"/>
                <a:cs typeface="Arial" panose="020B0604020202020204" pitchFamily="34" charset="0"/>
              </a:rPr>
              <a:t>mānuka</a:t>
            </a:r>
            <a:r>
              <a:rPr lang="en-NZ" sz="2000" dirty="0" smtClean="0">
                <a:solidFill>
                  <a:schemeClr val="tx1"/>
                </a:solidFill>
                <a:effectLst/>
                <a:latin typeface="Arial" panose="020B0604020202020204" pitchFamily="34" charset="0"/>
                <a:cs typeface="Arial" panose="020B0604020202020204" pitchFamily="34" charset="0"/>
              </a:rPr>
              <a:t> - possible use for honey, </a:t>
            </a:r>
            <a:r>
              <a:rPr lang="en-NZ" sz="2000" dirty="0" err="1" smtClean="0">
                <a:solidFill>
                  <a:schemeClr val="tx1"/>
                </a:solidFill>
                <a:effectLst/>
                <a:latin typeface="Arial" panose="020B0604020202020204" pitchFamily="34" charset="0"/>
                <a:cs typeface="Arial" panose="020B0604020202020204" pitchFamily="34" charset="0"/>
              </a:rPr>
              <a:t>mānuka</a:t>
            </a:r>
            <a:r>
              <a:rPr lang="en-NZ" sz="2000" dirty="0" smtClean="0">
                <a:solidFill>
                  <a:schemeClr val="tx1"/>
                </a:solidFill>
                <a:effectLst/>
                <a:latin typeface="Arial" panose="020B0604020202020204" pitchFamily="34" charset="0"/>
                <a:cs typeface="Arial" panose="020B0604020202020204" pitchFamily="34" charset="0"/>
              </a:rPr>
              <a:t> oil</a:t>
            </a:r>
            <a:br>
              <a:rPr lang="en-NZ" sz="2000" dirty="0" smtClean="0">
                <a:solidFill>
                  <a:schemeClr val="tx1"/>
                </a:solidFill>
                <a:effectLst/>
                <a:latin typeface="Arial" panose="020B0604020202020204" pitchFamily="34" charset="0"/>
                <a:cs typeface="Arial" panose="020B0604020202020204" pitchFamily="34" charset="0"/>
              </a:rPr>
            </a:br>
            <a:r>
              <a:rPr lang="en-NZ" sz="2000" dirty="0">
                <a:solidFill>
                  <a:schemeClr val="tx1"/>
                </a:solidFill>
                <a:effectLst/>
                <a:latin typeface="Arial" panose="020B0604020202020204" pitchFamily="34" charset="0"/>
                <a:cs typeface="Arial" panose="020B0604020202020204" pitchFamily="34" charset="0"/>
              </a:rPr>
              <a:t>M</a:t>
            </a:r>
            <a:r>
              <a:rPr lang="en-NZ" sz="2000" dirty="0" smtClean="0">
                <a:solidFill>
                  <a:schemeClr val="tx1"/>
                </a:solidFill>
                <a:effectLst/>
                <a:latin typeface="Arial" panose="020B0604020202020204" pitchFamily="34" charset="0"/>
                <a:cs typeface="Arial" panose="020B0604020202020204" pitchFamily="34" charset="0"/>
              </a:rPr>
              <a:t>echanical spade - efficiency</a:t>
            </a:r>
            <a:endParaRPr lang="en-NZ" sz="200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87935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4"/>
          <p:cNvSpPr/>
          <p:nvPr/>
        </p:nvSpPr>
        <p:spPr>
          <a:xfrm>
            <a:off x="4283968" y="3140968"/>
            <a:ext cx="4716016" cy="3056400"/>
          </a:xfrm>
          <a:prstGeom prst="round2Diag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6" name="Title 1"/>
          <p:cNvSpPr txBox="1">
            <a:spLocks/>
          </p:cNvSpPr>
          <p:nvPr/>
        </p:nvSpPr>
        <p:spPr>
          <a:xfrm>
            <a:off x="5254123" y="914740"/>
            <a:ext cx="3166120" cy="1459632"/>
          </a:xfrm>
          <a:prstGeom prst="rect">
            <a:avLst/>
          </a:prstGeom>
        </p:spPr>
        <p:txBody>
          <a:bodyPr anchor="t" anchorCtr="0"/>
          <a:lstStyle>
            <a:lvl1pPr algn="l" defTabSz="914400" rtl="0" eaLnBrk="1" latinLnBrk="0" hangingPunct="1">
              <a:spcBef>
                <a:spcPct val="0"/>
              </a:spcBef>
              <a:buNone/>
              <a:defRPr sz="4000" b="1" kern="1200" baseline="0">
                <a:solidFill>
                  <a:srgbClr val="002F5D"/>
                </a:solidFill>
                <a:latin typeface="Arial" panose="020B0604020202020204" pitchFamily="34" charset="0"/>
                <a:ea typeface="+mj-ea"/>
                <a:cs typeface="Arial" panose="020B0604020202020204" pitchFamily="34" charset="0"/>
              </a:defRPr>
            </a:lvl1pPr>
          </a:lstStyle>
          <a:p>
            <a:r>
              <a:rPr lang="en-NZ" sz="3600" dirty="0" smtClean="0"/>
              <a:t>Giant </a:t>
            </a:r>
            <a:r>
              <a:rPr lang="en-NZ" sz="3600" dirty="0" smtClean="0"/>
              <a:t>willow aphid</a:t>
            </a:r>
            <a:endParaRPr lang="en-NZ" sz="3200" dirty="0"/>
          </a:p>
        </p:txBody>
      </p:sp>
      <p:sp>
        <p:nvSpPr>
          <p:cNvPr id="7" name="Round Diagonal Corner Rectangle 6"/>
          <p:cNvSpPr/>
          <p:nvPr/>
        </p:nvSpPr>
        <p:spPr>
          <a:xfrm>
            <a:off x="107504" y="116632"/>
            <a:ext cx="4716016" cy="3055848"/>
          </a:xfrm>
          <a:prstGeom prst="round2Diag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extLst>
      <p:ext uri="{BB962C8B-B14F-4D97-AF65-F5344CB8AC3E}">
        <p14:creationId xmlns:p14="http://schemas.microsoft.com/office/powerpoint/2010/main" val="33944036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523528"/>
          </a:xfrm>
        </p:spPr>
        <p:txBody>
          <a:bodyPr/>
          <a:lstStyle/>
          <a:p>
            <a:r>
              <a:rPr lang="en-NZ" sz="2800" dirty="0" smtClean="0"/>
              <a:t>Scheme Assets</a:t>
            </a:r>
            <a:endParaRPr lang="en-NZ" sz="2800" dirty="0"/>
          </a:p>
        </p:txBody>
      </p:sp>
      <p:sp>
        <p:nvSpPr>
          <p:cNvPr id="4" name="Content Placeholder 3"/>
          <p:cNvSpPr>
            <a:spLocks noGrp="1"/>
          </p:cNvSpPr>
          <p:nvPr>
            <p:ph sz="half" idx="2"/>
          </p:nvPr>
        </p:nvSpPr>
        <p:spPr>
          <a:xfrm>
            <a:off x="4283968" y="4437112"/>
            <a:ext cx="2160240" cy="1440160"/>
          </a:xfrm>
        </p:spPr>
        <p:txBody>
          <a:bodyPr/>
          <a:lstStyle/>
          <a:p>
            <a:r>
              <a:rPr lang="en-NZ" sz="2000" dirty="0" smtClean="0"/>
              <a:t>Stopbanks</a:t>
            </a:r>
          </a:p>
          <a:p>
            <a:r>
              <a:rPr lang="en-NZ" sz="2000" dirty="0" smtClean="0"/>
              <a:t>Canal Systems</a:t>
            </a:r>
          </a:p>
          <a:p>
            <a:r>
              <a:rPr lang="en-NZ" sz="2000" dirty="0" smtClean="0"/>
              <a:t>Drains</a:t>
            </a:r>
          </a:p>
          <a:p>
            <a:endParaRPr lang="en-NZ" sz="2000" dirty="0"/>
          </a:p>
        </p:txBody>
      </p:sp>
      <p:sp>
        <p:nvSpPr>
          <p:cNvPr id="5" name="Slide Number Placeholder 4"/>
          <p:cNvSpPr>
            <a:spLocks noGrp="1"/>
          </p:cNvSpPr>
          <p:nvPr>
            <p:ph type="sldNum" sz="quarter" idx="12"/>
          </p:nvPr>
        </p:nvSpPr>
        <p:spPr/>
        <p:txBody>
          <a:bodyPr/>
          <a:lstStyle/>
          <a:p>
            <a:pPr>
              <a:defRPr/>
            </a:pPr>
            <a:fld id="{DDCDBDC5-A3BB-45E0-9AE4-EFA9A1BEFCDA}" type="slidenum">
              <a:rPr lang="en-NZ" smtClean="0"/>
              <a:pPr>
                <a:defRPr/>
              </a:pPr>
              <a:t>3</a:t>
            </a:fld>
            <a:endParaRPr lang="en-NZ"/>
          </a:p>
        </p:txBody>
      </p:sp>
      <p:pic>
        <p:nvPicPr>
          <p:cNvPr id="6" name="Content Placeholder 4"/>
          <p:cNvPicPr>
            <a:picLocks noGrp="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11560" y="1481137"/>
            <a:ext cx="2893675" cy="3895725"/>
          </a:xfrm>
          <a:prstGeom prst="rect">
            <a:avLst/>
          </a:prstGeom>
        </p:spPr>
      </p:pic>
      <p:pic>
        <p:nvPicPr>
          <p:cNvPr id="7" name="Content Placeholder 7"/>
          <p:cNvPicPr>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4427984" y="1556792"/>
            <a:ext cx="3744416"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3"/>
          <p:cNvSpPr txBox="1">
            <a:spLocks/>
          </p:cNvSpPr>
          <p:nvPr/>
        </p:nvSpPr>
        <p:spPr bwMode="auto">
          <a:xfrm>
            <a:off x="6300192" y="4437112"/>
            <a:ext cx="2736304"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800">
                <a:solidFill>
                  <a:schemeClr val="tx2"/>
                </a:solidFill>
                <a:latin typeface="Calibri" pitchFamily="34" charset="0"/>
                <a:ea typeface="+mn-ea"/>
                <a:cs typeface="Calibri" pitchFamily="34" charset="0"/>
              </a:defRPr>
            </a:lvl1pPr>
            <a:lvl2pPr marL="742950" indent="-285750" algn="l" rtl="0" eaLnBrk="1" fontAlgn="base" hangingPunct="1">
              <a:spcBef>
                <a:spcPct val="20000"/>
              </a:spcBef>
              <a:spcAft>
                <a:spcPct val="0"/>
              </a:spcAft>
              <a:buChar char="–"/>
              <a:defRPr sz="2400">
                <a:solidFill>
                  <a:schemeClr val="tx2"/>
                </a:solidFill>
                <a:latin typeface="Calibri" pitchFamily="34" charset="0"/>
                <a:cs typeface="Calibri" pitchFamily="34" charset="0"/>
              </a:defRPr>
            </a:lvl2pPr>
            <a:lvl3pPr marL="1143000" indent="-228600" algn="l" rtl="0" eaLnBrk="1" fontAlgn="base" hangingPunct="1">
              <a:spcBef>
                <a:spcPct val="20000"/>
              </a:spcBef>
              <a:spcAft>
                <a:spcPct val="0"/>
              </a:spcAft>
              <a:buChar char="•"/>
              <a:defRPr sz="2000">
                <a:solidFill>
                  <a:schemeClr val="tx2"/>
                </a:solidFill>
                <a:latin typeface="Calibri" pitchFamily="34" charset="0"/>
                <a:cs typeface="Calibri" pitchFamily="34" charset="0"/>
              </a:defRPr>
            </a:lvl3pPr>
            <a:lvl4pPr marL="1600200" indent="-228600" algn="l" rtl="0" eaLnBrk="1" fontAlgn="base" hangingPunct="1">
              <a:spcBef>
                <a:spcPct val="20000"/>
              </a:spcBef>
              <a:spcAft>
                <a:spcPct val="0"/>
              </a:spcAft>
              <a:buChar char="–"/>
              <a:defRPr sz="1800">
                <a:solidFill>
                  <a:schemeClr val="tx2"/>
                </a:solidFill>
                <a:latin typeface="Calibri" pitchFamily="34" charset="0"/>
                <a:cs typeface="Calibri" pitchFamily="34" charset="0"/>
              </a:defRPr>
            </a:lvl4pPr>
            <a:lvl5pPr marL="2057400" indent="-228600" algn="l" rtl="0" eaLnBrk="1" fontAlgn="base" hangingPunct="1">
              <a:spcBef>
                <a:spcPct val="20000"/>
              </a:spcBef>
              <a:spcAft>
                <a:spcPct val="0"/>
              </a:spcAft>
              <a:buChar char="»"/>
              <a:defRPr sz="1800">
                <a:solidFill>
                  <a:schemeClr val="tx2"/>
                </a:solidFill>
                <a:latin typeface="Calibri" pitchFamily="34" charset="0"/>
                <a:cs typeface="Calibri" pitchFamily="34" charset="0"/>
              </a:defRPr>
            </a:lvl5pPr>
            <a:lvl6pPr marL="2514600" indent="-228600" algn="l" rtl="0" eaLnBrk="1" fontAlgn="base" hangingPunct="1">
              <a:spcBef>
                <a:spcPct val="20000"/>
              </a:spcBef>
              <a:spcAft>
                <a:spcPct val="0"/>
              </a:spcAft>
              <a:buChar char="»"/>
              <a:defRPr sz="1800">
                <a:solidFill>
                  <a:schemeClr val="tx1"/>
                </a:solidFill>
                <a:latin typeface="+mn-lt"/>
              </a:defRPr>
            </a:lvl6pPr>
            <a:lvl7pPr marL="2971800" indent="-228600" algn="l" rtl="0" eaLnBrk="1" fontAlgn="base" hangingPunct="1">
              <a:spcBef>
                <a:spcPct val="20000"/>
              </a:spcBef>
              <a:spcAft>
                <a:spcPct val="0"/>
              </a:spcAft>
              <a:buChar char="»"/>
              <a:defRPr sz="1800">
                <a:solidFill>
                  <a:schemeClr val="tx1"/>
                </a:solidFill>
                <a:latin typeface="+mn-lt"/>
              </a:defRPr>
            </a:lvl7pPr>
            <a:lvl8pPr marL="3429000" indent="-228600" algn="l" rtl="0" eaLnBrk="1" fontAlgn="base" hangingPunct="1">
              <a:spcBef>
                <a:spcPct val="20000"/>
              </a:spcBef>
              <a:spcAft>
                <a:spcPct val="0"/>
              </a:spcAft>
              <a:buChar char="»"/>
              <a:defRPr sz="1800">
                <a:solidFill>
                  <a:schemeClr val="tx1"/>
                </a:solidFill>
                <a:latin typeface="+mn-lt"/>
              </a:defRPr>
            </a:lvl8pPr>
            <a:lvl9pPr marL="3886200" indent="-228600" algn="l" rtl="0" eaLnBrk="1" fontAlgn="base" hangingPunct="1">
              <a:spcBef>
                <a:spcPct val="20000"/>
              </a:spcBef>
              <a:spcAft>
                <a:spcPct val="0"/>
              </a:spcAft>
              <a:buChar char="»"/>
              <a:defRPr sz="1800">
                <a:solidFill>
                  <a:schemeClr val="tx1"/>
                </a:solidFill>
                <a:latin typeface="+mn-lt"/>
              </a:defRPr>
            </a:lvl9pPr>
          </a:lstStyle>
          <a:p>
            <a:r>
              <a:rPr lang="en-NZ" sz="2000" b="0" kern="0" dirty="0" smtClean="0"/>
              <a:t>Floodgates</a:t>
            </a:r>
          </a:p>
          <a:p>
            <a:r>
              <a:rPr lang="en-NZ" sz="2000" b="0" kern="0" dirty="0" smtClean="0"/>
              <a:t>Pump Stations</a:t>
            </a:r>
          </a:p>
          <a:p>
            <a:r>
              <a:rPr lang="en-NZ" sz="2000" b="0" kern="0" dirty="0" smtClean="0"/>
              <a:t>Riverbank Protection</a:t>
            </a:r>
          </a:p>
          <a:p>
            <a:endParaRPr lang="en-NZ" sz="2000" b="0" kern="0" dirty="0" smtClean="0"/>
          </a:p>
          <a:p>
            <a:endParaRPr lang="en-NZ" sz="2000" b="0" kern="0" dirty="0" smtClean="0"/>
          </a:p>
          <a:p>
            <a:endParaRPr lang="en-NZ" sz="2000" b="0" kern="0" dirty="0"/>
          </a:p>
        </p:txBody>
      </p:sp>
    </p:spTree>
    <p:extLst>
      <p:ext uri="{BB962C8B-B14F-4D97-AF65-F5344CB8AC3E}">
        <p14:creationId xmlns:p14="http://schemas.microsoft.com/office/powerpoint/2010/main" val="3261967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684212" y="0"/>
            <a:ext cx="7776220" cy="1268760"/>
          </a:xfrm>
        </p:spPr>
        <p:txBody>
          <a:bodyPr anchor="ctr"/>
          <a:lstStyle/>
          <a:p>
            <a:r>
              <a:rPr lang="en-NZ" sz="4000" b="1" dirty="0" smtClean="0">
                <a:solidFill>
                  <a:schemeClr val="bg1"/>
                </a:solidFill>
                <a:latin typeface="Arial" panose="020B0604020202020204" pitchFamily="34" charset="0"/>
                <a:cs typeface="Arial" panose="020B0604020202020204" pitchFamily="34" charset="0"/>
              </a:rPr>
              <a:t> </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317792"/>
            <a:ext cx="4173924" cy="5565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93367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683568" y="404664"/>
            <a:ext cx="7776864" cy="576064"/>
          </a:xfrm>
        </p:spPr>
        <p:txBody>
          <a:bodyPr/>
          <a:lstStyle/>
          <a:p>
            <a:r>
              <a:rPr lang="en-NZ" dirty="0" err="1" smtClean="0"/>
              <a:t>Rangitāiki</a:t>
            </a:r>
            <a:r>
              <a:rPr lang="en-NZ" dirty="0" smtClean="0"/>
              <a:t> </a:t>
            </a:r>
            <a:r>
              <a:rPr lang="en-NZ" dirty="0" err="1" smtClean="0"/>
              <a:t>Tarawera</a:t>
            </a:r>
            <a:r>
              <a:rPr lang="en-NZ" dirty="0" smtClean="0"/>
              <a:t> Rivers Scheme Assets</a:t>
            </a:r>
            <a:endParaRPr lang="en-NZ" dirty="0"/>
          </a:p>
        </p:txBody>
      </p:sp>
      <p:sp>
        <p:nvSpPr>
          <p:cNvPr id="10" name="Subtitle 5"/>
          <p:cNvSpPr txBox="1">
            <a:spLocks/>
          </p:cNvSpPr>
          <p:nvPr/>
        </p:nvSpPr>
        <p:spPr>
          <a:xfrm>
            <a:off x="683568" y="1143435"/>
            <a:ext cx="7776864" cy="576064"/>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3000" b="0" kern="1200">
                <a:solidFill>
                  <a:srgbClr val="0064A3"/>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000" b="1" kern="1200">
                <a:solidFill>
                  <a:schemeClr val="tx1">
                    <a:tint val="75000"/>
                  </a:schemeClr>
                </a:solidFill>
                <a:latin typeface="Myriad Pro" pitchFamily="34" charset="0"/>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yriad Pro" pitchFamily="34" charset="0"/>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yriad Pro" pitchFamily="34" charset="0"/>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yriad Pro" pitchFamily="34" charset="0"/>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NZ" sz="2400" dirty="0" smtClean="0"/>
              <a:t>Replacement Cost $77.3m </a:t>
            </a:r>
            <a:r>
              <a:rPr lang="en-NZ" sz="1600" dirty="0"/>
              <a:t>(1 July 2014) </a:t>
            </a:r>
          </a:p>
        </p:txBody>
      </p:sp>
      <p:graphicFrame>
        <p:nvGraphicFramePr>
          <p:cNvPr id="5" name="Chart 4"/>
          <p:cNvGraphicFramePr/>
          <p:nvPr>
            <p:extLst>
              <p:ext uri="{D42A27DB-BD31-4B8C-83A1-F6EECF244321}">
                <p14:modId xmlns:p14="http://schemas.microsoft.com/office/powerpoint/2010/main" val="1870398858"/>
              </p:ext>
            </p:extLst>
          </p:nvPr>
        </p:nvGraphicFramePr>
        <p:xfrm>
          <a:off x="755576" y="1844824"/>
          <a:ext cx="7704856" cy="43204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804887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260648"/>
            <a:ext cx="7776864" cy="576064"/>
          </a:xfrm>
        </p:spPr>
        <p:txBody>
          <a:bodyPr/>
          <a:lstStyle/>
          <a:p>
            <a:r>
              <a:rPr lang="en-NZ" dirty="0" smtClean="0"/>
              <a:t>Community Outcomes</a:t>
            </a:r>
            <a:endParaRPr lang="en-NZ"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692696"/>
            <a:ext cx="4896544" cy="5507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05588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7772400" cy="1143000"/>
          </a:xfrm>
        </p:spPr>
        <p:txBody>
          <a:bodyPr/>
          <a:lstStyle/>
          <a:p>
            <a:r>
              <a:rPr lang="en-NZ" dirty="0" smtClean="0"/>
              <a:t>Typical Scheme Operational Activities</a:t>
            </a:r>
            <a:endParaRPr lang="en-NZ" dirty="0"/>
          </a:p>
        </p:txBody>
      </p:sp>
      <p:sp>
        <p:nvSpPr>
          <p:cNvPr id="3" name="Content Placeholder 2"/>
          <p:cNvSpPr>
            <a:spLocks noGrp="1"/>
          </p:cNvSpPr>
          <p:nvPr>
            <p:ph sz="half" idx="1"/>
          </p:nvPr>
        </p:nvSpPr>
        <p:spPr>
          <a:xfrm>
            <a:off x="611560" y="1981200"/>
            <a:ext cx="3884240" cy="3896072"/>
          </a:xfrm>
        </p:spPr>
        <p:txBody>
          <a:bodyPr/>
          <a:lstStyle/>
          <a:p>
            <a:r>
              <a:rPr lang="en-NZ" dirty="0" smtClean="0"/>
              <a:t>Drain Maintenance</a:t>
            </a:r>
          </a:p>
          <a:p>
            <a:pPr lvl="1"/>
            <a:r>
              <a:rPr lang="en-NZ" dirty="0" smtClean="0"/>
              <a:t>Weed Cutter Boat</a:t>
            </a:r>
          </a:p>
          <a:p>
            <a:pPr lvl="1"/>
            <a:r>
              <a:rPr lang="en-NZ" dirty="0" smtClean="0"/>
              <a:t>Digger desilting/weed clearing</a:t>
            </a:r>
          </a:p>
          <a:p>
            <a:pPr lvl="1"/>
            <a:r>
              <a:rPr lang="en-NZ" dirty="0" smtClean="0"/>
              <a:t>Aquatic weed spraying</a:t>
            </a:r>
          </a:p>
          <a:p>
            <a:pPr lvl="1"/>
            <a:r>
              <a:rPr lang="en-NZ" dirty="0" smtClean="0"/>
              <a:t>Grass carp</a:t>
            </a:r>
          </a:p>
          <a:p>
            <a:r>
              <a:rPr lang="en-NZ" dirty="0" smtClean="0"/>
              <a:t>Culvert Replacements</a:t>
            </a:r>
          </a:p>
          <a:p>
            <a:r>
              <a:rPr lang="en-NZ" sz="2700" dirty="0" smtClean="0"/>
              <a:t>Floodgate Maintenance</a:t>
            </a:r>
          </a:p>
        </p:txBody>
      </p:sp>
      <p:sp>
        <p:nvSpPr>
          <p:cNvPr id="4" name="Content Placeholder 3"/>
          <p:cNvSpPr>
            <a:spLocks noGrp="1"/>
          </p:cNvSpPr>
          <p:nvPr>
            <p:ph sz="half" idx="2"/>
          </p:nvPr>
        </p:nvSpPr>
        <p:spPr>
          <a:xfrm>
            <a:off x="4499992" y="1981200"/>
            <a:ext cx="4320480" cy="3896072"/>
          </a:xfrm>
        </p:spPr>
        <p:txBody>
          <a:bodyPr/>
          <a:lstStyle/>
          <a:p>
            <a:r>
              <a:rPr lang="en-NZ" sz="2700" dirty="0" smtClean="0"/>
              <a:t>Bank Erosion </a:t>
            </a:r>
            <a:r>
              <a:rPr lang="en-NZ" sz="2700" dirty="0"/>
              <a:t>R</a:t>
            </a:r>
            <a:r>
              <a:rPr lang="en-NZ" sz="2700" dirty="0" smtClean="0"/>
              <a:t>epairs</a:t>
            </a:r>
          </a:p>
          <a:p>
            <a:r>
              <a:rPr lang="en-NZ" sz="2700" dirty="0" smtClean="0"/>
              <a:t>Pump Station </a:t>
            </a:r>
            <a:r>
              <a:rPr lang="en-NZ" sz="2700" dirty="0" smtClean="0"/>
              <a:t>O &amp; M </a:t>
            </a:r>
            <a:endParaRPr lang="en-NZ" sz="2700" dirty="0" smtClean="0"/>
          </a:p>
          <a:p>
            <a:r>
              <a:rPr lang="en-NZ" sz="2700" dirty="0" smtClean="0"/>
              <a:t>River Maintenance</a:t>
            </a:r>
          </a:p>
          <a:p>
            <a:pPr lvl="1"/>
            <a:r>
              <a:rPr lang="en-NZ" sz="2300" dirty="0" smtClean="0"/>
              <a:t>Willow layering/removal</a:t>
            </a:r>
          </a:p>
          <a:p>
            <a:pPr lvl="1"/>
            <a:r>
              <a:rPr lang="en-NZ" sz="2300" dirty="0" smtClean="0"/>
              <a:t>Planting</a:t>
            </a:r>
          </a:p>
          <a:p>
            <a:pPr lvl="1"/>
            <a:r>
              <a:rPr lang="en-NZ" sz="2300" dirty="0" smtClean="0"/>
              <a:t>Flood damage repairs</a:t>
            </a:r>
          </a:p>
          <a:p>
            <a:r>
              <a:rPr lang="en-NZ" sz="2700" dirty="0" smtClean="0"/>
              <a:t>Stopbank </a:t>
            </a:r>
            <a:r>
              <a:rPr lang="en-NZ" sz="2700" dirty="0" smtClean="0"/>
              <a:t>Renewals</a:t>
            </a:r>
            <a:endParaRPr lang="en-NZ" sz="2700" dirty="0"/>
          </a:p>
        </p:txBody>
      </p:sp>
      <p:sp>
        <p:nvSpPr>
          <p:cNvPr id="5" name="Slide Number Placeholder 4"/>
          <p:cNvSpPr>
            <a:spLocks noGrp="1"/>
          </p:cNvSpPr>
          <p:nvPr>
            <p:ph type="sldNum" sz="quarter" idx="12"/>
          </p:nvPr>
        </p:nvSpPr>
        <p:spPr/>
        <p:txBody>
          <a:bodyPr/>
          <a:lstStyle/>
          <a:p>
            <a:pPr>
              <a:defRPr/>
            </a:pPr>
            <a:fld id="{DDCDBDC5-A3BB-45E0-9AE4-EFA9A1BEFCDA}" type="slidenum">
              <a:rPr lang="en-NZ" smtClean="0"/>
              <a:pPr>
                <a:defRPr/>
              </a:pPr>
              <a:t>7</a:t>
            </a:fld>
            <a:endParaRPr lang="en-NZ"/>
          </a:p>
        </p:txBody>
      </p:sp>
    </p:spTree>
    <p:extLst>
      <p:ext uri="{BB962C8B-B14F-4D97-AF65-F5344CB8AC3E}">
        <p14:creationId xmlns:p14="http://schemas.microsoft.com/office/powerpoint/2010/main" val="19842007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548680"/>
            <a:ext cx="7772400" cy="792087"/>
          </a:xfrm>
        </p:spPr>
        <p:txBody>
          <a:bodyPr/>
          <a:lstStyle/>
          <a:p>
            <a:r>
              <a:rPr lang="en-NZ" sz="4400" dirty="0">
                <a:latin typeface="Myriad Pro" pitchFamily="34" charset="0"/>
                <a:cs typeface="+mj-cs"/>
              </a:rPr>
              <a:t>Significant</a:t>
            </a:r>
            <a:r>
              <a:rPr lang="en-NZ" dirty="0" smtClean="0"/>
              <a:t> </a:t>
            </a:r>
            <a:r>
              <a:rPr lang="en-NZ" sz="4400" dirty="0">
                <a:latin typeface="Myriad Pro" pitchFamily="34" charset="0"/>
                <a:cs typeface="+mj-cs"/>
              </a:rPr>
              <a:t>Issues</a:t>
            </a:r>
          </a:p>
        </p:txBody>
      </p:sp>
      <p:sp>
        <p:nvSpPr>
          <p:cNvPr id="4" name="Text Placeholder 3"/>
          <p:cNvSpPr>
            <a:spLocks noGrp="1"/>
          </p:cNvSpPr>
          <p:nvPr>
            <p:ph type="body" sz="quarter" idx="13"/>
          </p:nvPr>
        </p:nvSpPr>
        <p:spPr>
          <a:xfrm>
            <a:off x="755576" y="1844824"/>
            <a:ext cx="7776220" cy="3384376"/>
          </a:xfrm>
        </p:spPr>
        <p:txBody>
          <a:bodyPr/>
          <a:lstStyle/>
          <a:p>
            <a:pPr marL="457200" indent="-457200">
              <a:buFont typeface="+mj-lt"/>
              <a:buAutoNum type="arabicPeriod"/>
            </a:pPr>
            <a:r>
              <a:rPr lang="en-NZ" sz="2800" dirty="0" smtClean="0"/>
              <a:t>Climate change</a:t>
            </a:r>
          </a:p>
          <a:p>
            <a:pPr marL="457200" indent="-457200">
              <a:buFont typeface="+mj-lt"/>
              <a:buAutoNum type="arabicPeriod"/>
            </a:pPr>
            <a:r>
              <a:rPr lang="en-NZ" sz="2800" dirty="0" smtClean="0"/>
              <a:t>Residual risk to community</a:t>
            </a:r>
          </a:p>
          <a:p>
            <a:pPr marL="457200" indent="-457200">
              <a:buFont typeface="+mj-lt"/>
              <a:buAutoNum type="arabicPeriod"/>
            </a:pPr>
            <a:r>
              <a:rPr lang="en-NZ" sz="2800" dirty="0" smtClean="0"/>
              <a:t>Affordability</a:t>
            </a:r>
          </a:p>
          <a:p>
            <a:pPr marL="457200" indent="-457200">
              <a:buFont typeface="+mj-lt"/>
              <a:buAutoNum type="arabicPeriod"/>
            </a:pPr>
            <a:r>
              <a:rPr lang="en-NZ" sz="2800" dirty="0" smtClean="0"/>
              <a:t>Events greater than design</a:t>
            </a:r>
          </a:p>
          <a:p>
            <a:pPr marL="457200" indent="-457200">
              <a:buFont typeface="+mj-lt"/>
              <a:buAutoNum type="arabicPeriod"/>
            </a:pPr>
            <a:r>
              <a:rPr lang="en-NZ" sz="2800" dirty="0" smtClean="0"/>
              <a:t>Levels of service</a:t>
            </a:r>
          </a:p>
          <a:p>
            <a:pPr marL="457200" indent="-457200">
              <a:buFont typeface="+mj-lt"/>
              <a:buAutoNum type="arabicPeriod"/>
            </a:pPr>
            <a:r>
              <a:rPr lang="en-NZ" sz="2800" dirty="0" smtClean="0"/>
              <a:t>Population growth/decline</a:t>
            </a:r>
          </a:p>
          <a:p>
            <a:pPr marL="457200" indent="-457200">
              <a:buFont typeface="+mj-lt"/>
              <a:buAutoNum type="arabicPeriod"/>
            </a:pPr>
            <a:r>
              <a:rPr lang="en-NZ" sz="2800" dirty="0" smtClean="0"/>
              <a:t>Geotechnical </a:t>
            </a:r>
            <a:r>
              <a:rPr lang="en-NZ" sz="2800" dirty="0" smtClean="0"/>
              <a:t>challenges</a:t>
            </a:r>
            <a:endParaRPr lang="en-NZ" sz="2800" dirty="0" smtClean="0"/>
          </a:p>
          <a:p>
            <a:pPr marL="457200" indent="-457200">
              <a:buFont typeface="+mj-lt"/>
              <a:buAutoNum type="arabicPeriod"/>
            </a:pPr>
            <a:endParaRPr lang="en-NZ" dirty="0"/>
          </a:p>
        </p:txBody>
      </p:sp>
    </p:spTree>
    <p:extLst>
      <p:ext uri="{BB962C8B-B14F-4D97-AF65-F5344CB8AC3E}">
        <p14:creationId xmlns:p14="http://schemas.microsoft.com/office/powerpoint/2010/main" val="37570037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98178"/>
          </a:xfrm>
        </p:spPr>
        <p:txBody>
          <a:bodyPr/>
          <a:lstStyle/>
          <a:p>
            <a:r>
              <a:rPr lang="en-NZ" dirty="0" smtClean="0"/>
              <a:t>Environmental Considerations</a:t>
            </a:r>
            <a:endParaRPr lang="en-NZ" dirty="0"/>
          </a:p>
        </p:txBody>
      </p:sp>
      <p:sp>
        <p:nvSpPr>
          <p:cNvPr id="3" name="Content Placeholder 2"/>
          <p:cNvSpPr>
            <a:spLocks noGrp="1"/>
          </p:cNvSpPr>
          <p:nvPr>
            <p:ph idx="1"/>
          </p:nvPr>
        </p:nvSpPr>
        <p:spPr>
          <a:xfrm>
            <a:off x="683568" y="1916832"/>
            <a:ext cx="7772400" cy="4248472"/>
          </a:xfrm>
        </p:spPr>
        <p:txBody>
          <a:bodyPr/>
          <a:lstStyle/>
          <a:p>
            <a:r>
              <a:rPr lang="en-NZ" dirty="0" smtClean="0"/>
              <a:t>Environmental Code of Practice</a:t>
            </a:r>
          </a:p>
          <a:p>
            <a:r>
              <a:rPr lang="en-NZ" dirty="0" smtClean="0"/>
              <a:t>Regional Plans Permitted Activities with conditions</a:t>
            </a:r>
          </a:p>
          <a:p>
            <a:r>
              <a:rPr lang="en-NZ" dirty="0" smtClean="0"/>
              <a:t>Resource Consents</a:t>
            </a:r>
          </a:p>
          <a:p>
            <a:r>
              <a:rPr lang="en-NZ" dirty="0" smtClean="0"/>
              <a:t>Weekly Notifications</a:t>
            </a:r>
          </a:p>
          <a:p>
            <a:r>
              <a:rPr lang="en-NZ" dirty="0" smtClean="0"/>
              <a:t>Retrofitting fish passages</a:t>
            </a:r>
          </a:p>
          <a:p>
            <a:r>
              <a:rPr lang="en-NZ" dirty="0" smtClean="0"/>
              <a:t>Promote drainage and flood protection works that minimise adverse effects</a:t>
            </a:r>
          </a:p>
          <a:p>
            <a:endParaRPr lang="en-NZ" dirty="0"/>
          </a:p>
        </p:txBody>
      </p:sp>
      <p:sp>
        <p:nvSpPr>
          <p:cNvPr id="5" name="Slide Number Placeholder 4"/>
          <p:cNvSpPr>
            <a:spLocks noGrp="1"/>
          </p:cNvSpPr>
          <p:nvPr>
            <p:ph type="sldNum" sz="quarter" idx="12"/>
          </p:nvPr>
        </p:nvSpPr>
        <p:spPr/>
        <p:txBody>
          <a:bodyPr/>
          <a:lstStyle/>
          <a:p>
            <a:pPr>
              <a:defRPr/>
            </a:pPr>
            <a:fld id="{DDCDBDC5-A3BB-45E0-9AE4-EFA9A1BEFCDA}" type="slidenum">
              <a:rPr lang="en-NZ" smtClean="0"/>
              <a:pPr>
                <a:defRPr/>
              </a:pPr>
              <a:t>9</a:t>
            </a:fld>
            <a:endParaRPr lang="en-NZ"/>
          </a:p>
        </p:txBody>
      </p:sp>
    </p:spTree>
    <p:extLst>
      <p:ext uri="{BB962C8B-B14F-4D97-AF65-F5344CB8AC3E}">
        <p14:creationId xmlns:p14="http://schemas.microsoft.com/office/powerpoint/2010/main" val="3874247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BOPRC 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OPRC 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BOPRC 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BOPRC PPT</Template>
  <TotalTime>1017</TotalTime>
  <Words>534</Words>
  <Application>Microsoft Office PowerPoint</Application>
  <PresentationFormat>On-screen Show (4:3)</PresentationFormat>
  <Paragraphs>118</Paragraphs>
  <Slides>25</Slides>
  <Notes>10</Notes>
  <HiddenSlides>0</HiddenSlides>
  <MMClips>0</MMClips>
  <ScaleCrop>false</ScaleCrop>
  <HeadingPairs>
    <vt:vector size="4" baseType="variant">
      <vt:variant>
        <vt:lpstr>Theme</vt:lpstr>
      </vt:variant>
      <vt:variant>
        <vt:i4>3</vt:i4>
      </vt:variant>
      <vt:variant>
        <vt:lpstr>Slide Titles</vt:lpstr>
      </vt:variant>
      <vt:variant>
        <vt:i4>25</vt:i4>
      </vt:variant>
    </vt:vector>
  </HeadingPairs>
  <TitlesOfParts>
    <vt:vector size="28" baseType="lpstr">
      <vt:lpstr>BOPRC PPT</vt:lpstr>
      <vt:lpstr>1_BOPRC PPT</vt:lpstr>
      <vt:lpstr>2_BOPRC PPT</vt:lpstr>
      <vt:lpstr>Rangitāiki-Tarawera Rivers Scheme &amp; Rangitāiki Drainage Scheme </vt:lpstr>
      <vt:lpstr>PowerPoint Presentation</vt:lpstr>
      <vt:lpstr>Scheme Assets</vt:lpstr>
      <vt:lpstr>PowerPoint Presentation</vt:lpstr>
      <vt:lpstr>PowerPoint Presentation</vt:lpstr>
      <vt:lpstr>PowerPoint Presentation</vt:lpstr>
      <vt:lpstr>Typical Scheme Operational Activities</vt:lpstr>
      <vt:lpstr>Significant Issues</vt:lpstr>
      <vt:lpstr>Environmental Considerations</vt:lpstr>
      <vt:lpstr>Implications of Climate Change</vt:lpstr>
      <vt:lpstr>Geotechnical Issues</vt:lpstr>
      <vt:lpstr>Affordability/Debt</vt:lpstr>
      <vt:lpstr>Rangitāiki Floodway Project</vt:lpstr>
      <vt:lpstr>PowerPoint Presentation</vt:lpstr>
      <vt:lpstr>PowerPoint Presentation</vt:lpstr>
      <vt:lpstr>Rangitāiki Floodway Stage 2b</vt:lpstr>
      <vt:lpstr>PowerPoint Presentation</vt:lpstr>
      <vt:lpstr>Other Operational Initiatives</vt:lpstr>
      <vt:lpstr>Example – Whitebait spawning sites when undertaking erosion protection works</vt:lpstr>
      <vt:lpstr>Tidal Flushing</vt:lpstr>
      <vt:lpstr>Tidal Flushing – Fish Friendly Floodgates</vt:lpstr>
      <vt:lpstr>Willow tree maintenance</vt:lpstr>
      <vt:lpstr>Toi Toi with willow</vt:lpstr>
      <vt:lpstr>Working with Partners Variation in restoration planting Use mānuka - possible use for honey, mānuka oil Mechanical spade - efficiency</vt:lpstr>
      <vt:lpstr>PowerPoint Presentation</vt:lpstr>
    </vt:vector>
  </TitlesOfParts>
  <Company>Bay of Plenty Regional Council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 Subheading</dc:title>
  <dc:creator>Jo Heath</dc:creator>
  <cp:lastModifiedBy>Bruce Crabbe</cp:lastModifiedBy>
  <cp:revision>40</cp:revision>
  <dcterms:created xsi:type="dcterms:W3CDTF">2017-02-01T19:31:34Z</dcterms:created>
  <dcterms:modified xsi:type="dcterms:W3CDTF">2017-02-06T19:27:15Z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32123</vt:lpwstr>
  </property>
  <property fmtid="{D5CDD505-2E9C-101B-9397-08002B2CF9AE}" pid="3" name="Objective-Id">
    <vt:lpwstr>A2540957</vt:lpwstr>
  </property>
  <property fmtid="{D5CDD505-2E9C-101B-9397-08002B2CF9AE}" pid="4" name="Objective-Title">
    <vt:lpwstr>2017-02-07 Rangitaiki River and Drainage Scheme Presentation for Rangitaiki River Forum Councillors</vt:lpwstr>
  </property>
  <property fmtid="{D5CDD505-2E9C-101B-9397-08002B2CF9AE}" pid="5" name="Objective-Comment">
    <vt:lpwstr/>
  </property>
  <property fmtid="{D5CDD505-2E9C-101B-9397-08002B2CF9AE}" pid="6" name="Objective-CreationStamp">
    <vt:filetime>2017-02-02T01:49:16Z</vt:filetime>
  </property>
  <property fmtid="{D5CDD505-2E9C-101B-9397-08002B2CF9AE}" pid="7" name="Objective-IsApproved">
    <vt:bool>false</vt:bool>
  </property>
  <property fmtid="{D5CDD505-2E9C-101B-9397-08002B2CF9AE}" pid="8" name="Objective-IsPublished">
    <vt:bool>false</vt:bool>
  </property>
  <property fmtid="{D5CDD505-2E9C-101B-9397-08002B2CF9AE}" pid="9" name="Objective-DatePublished">
    <vt:lpwstr/>
  </property>
  <property fmtid="{D5CDD505-2E9C-101B-9397-08002B2CF9AE}" pid="10" name="Objective-ModificationStamp">
    <vt:filetime>2017-02-06T04:56:49Z</vt:filetime>
  </property>
  <property fmtid="{D5CDD505-2E9C-101B-9397-08002B2CF9AE}" pid="11" name="Objective-Owner">
    <vt:lpwstr>Jo Heath</vt:lpwstr>
  </property>
  <property fmtid="{D5CDD505-2E9C-101B-9397-08002B2CF9AE}" pid="12" name="Objective-Path">
    <vt:lpwstr>EasyInfo Global Folder:'Virtual Filing Cabinet':Rivers and Drainage:Rivers and Drainage Planning and Management:Rivers and Drainage Planning and Management:. PowerPoint Presentations:</vt:lpwstr>
  </property>
  <property fmtid="{D5CDD505-2E9C-101B-9397-08002B2CF9AE}" pid="13" name="Objective-Parent">
    <vt:lpwstr>. PowerPoint Presentations</vt:lpwstr>
  </property>
  <property fmtid="{D5CDD505-2E9C-101B-9397-08002B2CF9AE}" pid="14" name="Objective-State">
    <vt:lpwstr>Being Edited</vt:lpwstr>
  </property>
  <property fmtid="{D5CDD505-2E9C-101B-9397-08002B2CF9AE}" pid="15" name="Objective-Version">
    <vt:lpwstr>2.2</vt:lpwstr>
  </property>
  <property fmtid="{D5CDD505-2E9C-101B-9397-08002B2CF9AE}" pid="16" name="Objective-VersionNumber">
    <vt:r8>4</vt:r8>
  </property>
  <property fmtid="{D5CDD505-2E9C-101B-9397-08002B2CF9AE}" pid="17" name="Objective-VersionComment">
    <vt:lpwstr/>
  </property>
  <property fmtid="{D5CDD505-2E9C-101B-9397-08002B2CF9AE}" pid="18" name="Objective-FileNumber">
    <vt:lpwstr>6.00206</vt:lpwstr>
  </property>
  <property fmtid="{D5CDD505-2E9C-101B-9397-08002B2CF9AE}" pid="19" name="Objective-Classification">
    <vt:lpwstr>[Inherited - Corporate Access]</vt:lpwstr>
  </property>
  <property fmtid="{D5CDD505-2E9C-101B-9397-08002B2CF9AE}" pid="20" name="Objective-Caveats">
    <vt:lpwstr/>
  </property>
  <property fmtid="{D5CDD505-2E9C-101B-9397-08002B2CF9AE}" pid="21" name="Objective-Operative Date [system]">
    <vt:lpwstr/>
  </property>
  <property fmtid="{D5CDD505-2E9C-101B-9397-08002B2CF9AE}" pid="22" name="Objective-Author [system]">
    <vt:lpwstr/>
  </property>
  <property fmtid="{D5CDD505-2E9C-101B-9397-08002B2CF9AE}" pid="23" name="Objective-On Behalf Of [system]">
    <vt:lpwstr/>
  </property>
  <property fmtid="{D5CDD505-2E9C-101B-9397-08002B2CF9AE}" pid="24" name="Objective-GIS Location [system]">
    <vt:lpwstr/>
  </property>
  <property fmtid="{D5CDD505-2E9C-101B-9397-08002B2CF9AE}" pid="25" name="Objective-Publication Type [system]">
    <vt:lpwstr>Presentation</vt:lpwstr>
  </property>
  <property fmtid="{D5CDD505-2E9C-101B-9397-08002B2CF9AE}" pid="26" name="Objective-Accela Key [system]">
    <vt:lpwstr/>
  </property>
</Properties>
</file>