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318" r:id="rId3"/>
    <p:sldId id="319" r:id="rId4"/>
    <p:sldId id="320" r:id="rId5"/>
    <p:sldId id="321" r:id="rId6"/>
    <p:sldId id="322" r:id="rId7"/>
    <p:sldId id="323" r:id="rId8"/>
    <p:sldId id="326" r:id="rId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F5D"/>
    <a:srgbClr val="0064A3"/>
    <a:srgbClr val="00A2FF"/>
    <a:srgbClr val="62BD19"/>
    <a:srgbClr val="2E2E2E"/>
    <a:srgbClr val="3334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88040" autoAdjust="0"/>
  </p:normalViewPr>
  <p:slideViewPr>
    <p:cSldViewPr>
      <p:cViewPr varScale="1">
        <p:scale>
          <a:sx n="81" d="100"/>
          <a:sy n="81" d="100"/>
        </p:scale>
        <p:origin x="-12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F3AF01-35DF-497C-B5B6-42EFA9F00686}" type="datetimeFigureOut">
              <a:rPr lang="en-NZ" smtClean="0"/>
              <a:t>8/03/2017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DB4D2B-F1B5-4B21-9526-A0E68D545A9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59099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B4D2B-F1B5-4B21-9526-A0E68D545A90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77559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B4D2B-F1B5-4B21-9526-A0E68D545A90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9068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980729"/>
            <a:ext cx="7772400" cy="792087"/>
          </a:xfrm>
          <a:prstGeom prst="rect">
            <a:avLst/>
          </a:prstGeom>
        </p:spPr>
        <p:txBody>
          <a:bodyPr anchor="t" anchorCtr="0"/>
          <a:lstStyle>
            <a:lvl1pPr>
              <a:defRPr sz="40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heading 1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3568" y="1844824"/>
            <a:ext cx="7776864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000">
                <a:solidFill>
                  <a:srgbClr val="0064A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heading 2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0888" y="5907682"/>
            <a:ext cx="2133600" cy="401638"/>
          </a:xfrm>
          <a:prstGeom prst="rect">
            <a:avLst/>
          </a:prstGeom>
        </p:spPr>
        <p:txBody>
          <a:bodyPr/>
          <a:lstStyle>
            <a:lvl1pPr>
              <a:defRPr i="1">
                <a:latin typeface="Myriad Pro" pitchFamily="34" charset="0"/>
              </a:defRPr>
            </a:lvl1pPr>
          </a:lstStyle>
          <a:p>
            <a:fld id="{546926A0-09AD-42B8-A536-303420AD9040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84212" y="2492896"/>
            <a:ext cx="7776220" cy="3384376"/>
          </a:xfrm>
          <a:prstGeom prst="rect">
            <a:avLst/>
          </a:prstGeom>
        </p:spPr>
        <p:txBody>
          <a:bodyPr/>
          <a:lstStyle>
            <a:lvl1pPr>
              <a:defRPr sz="2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body copy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07255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157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002F5D"/>
          </a:solidFill>
          <a:latin typeface="Myriad Pro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800" b="0" kern="1200">
          <a:solidFill>
            <a:srgbClr val="0064A3"/>
          </a:solidFill>
          <a:latin typeface="Myriad Pro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chemeClr val="tx1"/>
          </a:solidFill>
          <a:latin typeface="Myriad Pro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yriad Pro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Myriad Pro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3240360"/>
          </a:xfrm>
        </p:spPr>
        <p:txBody>
          <a:bodyPr anchor="ctr" anchorCtr="0"/>
          <a:lstStyle/>
          <a:p>
            <a:pPr algn="ctr"/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Rangitāiki – Tarawera River Scheme Liaison Group </a:t>
            </a:r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Meeting – 8 March 2017 </a:t>
            </a:r>
            <a:b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dirty="0" smtClean="0"/>
              <a:t>Comments ex Mike Caldwell</a:t>
            </a:r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NZ" sz="2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11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80528" y="0"/>
            <a:ext cx="9433048" cy="6957392"/>
          </a:xfrm>
          <a:prstGeom prst="rect">
            <a:avLst/>
          </a:prstGeom>
          <a:solidFill>
            <a:srgbClr val="002F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84212" y="0"/>
            <a:ext cx="7776220" cy="6858000"/>
          </a:xfrm>
        </p:spPr>
        <p:txBody>
          <a:bodyPr anchor="ctr"/>
          <a:lstStyle/>
          <a:p>
            <a:pPr algn="ctr"/>
            <a:r>
              <a:rPr lang="en-NZ" sz="5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of </a:t>
            </a:r>
            <a:r>
              <a:rPr lang="en-NZ" sz="5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Trustpowers</a:t>
            </a:r>
            <a:r>
              <a:rPr lang="en-NZ" sz="5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NZ" sz="5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Matahina</a:t>
            </a:r>
            <a:r>
              <a:rPr lang="en-NZ" sz="5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Hydroelectric Resource Consent</a:t>
            </a:r>
          </a:p>
        </p:txBody>
      </p:sp>
    </p:spTree>
    <p:extLst>
      <p:ext uri="{BB962C8B-B14F-4D97-AF65-F5344CB8AC3E}">
        <p14:creationId xmlns:p14="http://schemas.microsoft.com/office/powerpoint/2010/main" val="288295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792087"/>
          </a:xfrm>
        </p:spPr>
        <p:txBody>
          <a:bodyPr/>
          <a:lstStyle/>
          <a:p>
            <a:pPr algn="ctr"/>
            <a:r>
              <a:rPr lang="en-NZ" dirty="0" smtClean="0"/>
              <a:t>Resource Consent 65750</a:t>
            </a:r>
            <a:endParaRPr lang="en-NZ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84212" y="1844824"/>
            <a:ext cx="7776220" cy="403244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 err="1" smtClean="0"/>
              <a:t>Trustpower</a:t>
            </a:r>
            <a:r>
              <a:rPr lang="en-NZ" dirty="0" smtClean="0"/>
              <a:t> hold resource consent 65750, which authorises a variety of activities associated with the ongoing operation of the </a:t>
            </a:r>
            <a:r>
              <a:rPr lang="en-NZ" dirty="0" err="1" smtClean="0"/>
              <a:t>Matahina</a:t>
            </a:r>
            <a:r>
              <a:rPr lang="en-NZ" dirty="0" smtClean="0"/>
              <a:t> Hydroelectric Power Scheme.</a:t>
            </a:r>
          </a:p>
          <a:p>
            <a:endParaRPr lang="en-N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 smtClean="0"/>
              <a:t>The resource consent contains a number of conditions that relate to </a:t>
            </a:r>
            <a:r>
              <a:rPr lang="en-NZ" dirty="0" err="1" smtClean="0"/>
              <a:t>Trustpower</a:t>
            </a:r>
            <a:r>
              <a:rPr lang="en-NZ" dirty="0" smtClean="0"/>
              <a:t> moving from normal operation to the modified operating regime.</a:t>
            </a:r>
          </a:p>
          <a:p>
            <a:endParaRPr lang="en-N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 err="1" smtClean="0"/>
              <a:t>Trustpower</a:t>
            </a:r>
            <a:r>
              <a:rPr lang="en-NZ" dirty="0" smtClean="0"/>
              <a:t> </a:t>
            </a:r>
            <a:r>
              <a:rPr lang="en-NZ" dirty="0" smtClean="0"/>
              <a:t>have satisfied </a:t>
            </a:r>
            <a:r>
              <a:rPr lang="en-NZ" dirty="0" smtClean="0"/>
              <a:t>these </a:t>
            </a:r>
            <a:r>
              <a:rPr lang="en-NZ" dirty="0" smtClean="0"/>
              <a:t>conditions </a:t>
            </a:r>
            <a:r>
              <a:rPr lang="en-NZ" dirty="0" smtClean="0"/>
              <a:t>&amp; have now started operating under Modified Operating Regime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1420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792087"/>
          </a:xfrm>
        </p:spPr>
        <p:txBody>
          <a:bodyPr/>
          <a:lstStyle/>
          <a:p>
            <a:pPr algn="ctr"/>
            <a:r>
              <a:rPr lang="en-NZ" dirty="0" smtClean="0"/>
              <a:t>Conditions Certified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84212" y="1268760"/>
            <a:ext cx="7776220" cy="4608512"/>
          </a:xfrm>
        </p:spPr>
        <p:txBody>
          <a:bodyPr/>
          <a:lstStyle/>
          <a:p>
            <a:r>
              <a:rPr lang="en-NZ" b="1" dirty="0" smtClean="0"/>
              <a:t>Condition 21 – Lakeshore Erosion Survey</a:t>
            </a:r>
          </a:p>
          <a:p>
            <a:r>
              <a:rPr lang="en-NZ" dirty="0" smtClean="0"/>
              <a:t>Certified on 16 February 2015</a:t>
            </a:r>
          </a:p>
          <a:p>
            <a:endParaRPr lang="en-NZ" dirty="0"/>
          </a:p>
          <a:p>
            <a:r>
              <a:rPr lang="en-NZ" b="1" dirty="0" smtClean="0"/>
              <a:t>Condition 34F – Downstream Abstractors Management Plan</a:t>
            </a:r>
          </a:p>
          <a:p>
            <a:r>
              <a:rPr lang="en-NZ" dirty="0" smtClean="0"/>
              <a:t>Certified on 8 September 2016</a:t>
            </a:r>
          </a:p>
          <a:p>
            <a:endParaRPr lang="en-NZ" dirty="0" smtClean="0"/>
          </a:p>
          <a:p>
            <a:r>
              <a:rPr lang="en-NZ" b="1" dirty="0" smtClean="0"/>
              <a:t>Condition 37(a) to (e) – Downstream Erosion Survey Methodology</a:t>
            </a:r>
          </a:p>
          <a:p>
            <a:r>
              <a:rPr lang="en-NZ" dirty="0" smtClean="0"/>
              <a:t>Certified on 16 February 2015</a:t>
            </a:r>
          </a:p>
          <a:p>
            <a:endParaRPr lang="en-NZ" dirty="0" smtClean="0"/>
          </a:p>
          <a:p>
            <a:r>
              <a:rPr lang="en-NZ" b="1" dirty="0" smtClean="0"/>
              <a:t>Condition 37(f) </a:t>
            </a:r>
            <a:r>
              <a:rPr lang="en-NZ" b="1" dirty="0"/>
              <a:t>to </a:t>
            </a:r>
            <a:r>
              <a:rPr lang="en-NZ" b="1" dirty="0" smtClean="0"/>
              <a:t>(h) </a:t>
            </a:r>
            <a:r>
              <a:rPr lang="en-NZ" b="1" dirty="0"/>
              <a:t>– Downstream </a:t>
            </a:r>
            <a:r>
              <a:rPr lang="en-NZ" b="1" dirty="0" smtClean="0"/>
              <a:t>Ecological Monitoring Methodology</a:t>
            </a:r>
          </a:p>
          <a:p>
            <a:r>
              <a:rPr lang="en-NZ" dirty="0" smtClean="0"/>
              <a:t>Certified on 13 March 2015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00117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720079"/>
          </a:xfrm>
        </p:spPr>
        <p:txBody>
          <a:bodyPr/>
          <a:lstStyle/>
          <a:p>
            <a:pPr algn="ctr"/>
            <a:r>
              <a:rPr lang="en-NZ" dirty="0" smtClean="0"/>
              <a:t>Conditions Certified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84212" y="1844824"/>
            <a:ext cx="7776220" cy="4032448"/>
          </a:xfrm>
        </p:spPr>
        <p:txBody>
          <a:bodyPr/>
          <a:lstStyle/>
          <a:p>
            <a:r>
              <a:rPr lang="en-NZ" b="1" dirty="0"/>
              <a:t>Condition </a:t>
            </a:r>
            <a:r>
              <a:rPr lang="en-NZ" b="1" dirty="0" smtClean="0"/>
              <a:t>41A </a:t>
            </a:r>
            <a:r>
              <a:rPr lang="en-NZ" b="1" dirty="0"/>
              <a:t>– </a:t>
            </a:r>
            <a:r>
              <a:rPr lang="en-NZ" b="1" dirty="0" err="1" smtClean="0"/>
              <a:t>Rangitāiki</a:t>
            </a:r>
            <a:r>
              <a:rPr lang="en-NZ" b="1" dirty="0" smtClean="0"/>
              <a:t> River Environmental Fund Trust</a:t>
            </a:r>
            <a:endParaRPr lang="en-NZ" b="1" dirty="0"/>
          </a:p>
          <a:p>
            <a:r>
              <a:rPr lang="en-NZ" dirty="0"/>
              <a:t>Certified on </a:t>
            </a:r>
            <a:r>
              <a:rPr lang="en-NZ" dirty="0" smtClean="0"/>
              <a:t>17 </a:t>
            </a:r>
            <a:r>
              <a:rPr lang="en-NZ" dirty="0"/>
              <a:t>February </a:t>
            </a:r>
            <a:r>
              <a:rPr lang="en-NZ" dirty="0" smtClean="0"/>
              <a:t>2015</a:t>
            </a:r>
          </a:p>
          <a:p>
            <a:endParaRPr lang="en-NZ" dirty="0"/>
          </a:p>
          <a:p>
            <a:r>
              <a:rPr lang="en-NZ" b="1" dirty="0"/>
              <a:t>Condition </a:t>
            </a:r>
            <a:r>
              <a:rPr lang="en-NZ" b="1" dirty="0" smtClean="0"/>
              <a:t>44 </a:t>
            </a:r>
            <a:r>
              <a:rPr lang="en-NZ" b="1" dirty="0"/>
              <a:t>– </a:t>
            </a:r>
            <a:r>
              <a:rPr lang="en-NZ" b="1" dirty="0" smtClean="0"/>
              <a:t>Flood Management Plan</a:t>
            </a:r>
            <a:endParaRPr lang="en-NZ" b="1" dirty="0"/>
          </a:p>
          <a:p>
            <a:r>
              <a:rPr lang="en-NZ" dirty="0"/>
              <a:t>Certified on 16 February 2015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69473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720079"/>
          </a:xfrm>
        </p:spPr>
        <p:txBody>
          <a:bodyPr/>
          <a:lstStyle/>
          <a:p>
            <a:pPr algn="ctr"/>
            <a:r>
              <a:rPr lang="en-NZ" dirty="0" smtClean="0"/>
              <a:t>Investigations ongoing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84212" y="1268760"/>
            <a:ext cx="7776220" cy="4608512"/>
          </a:xfrm>
        </p:spPr>
        <p:txBody>
          <a:bodyPr/>
          <a:lstStyle/>
          <a:p>
            <a:r>
              <a:rPr lang="en-NZ" b="1" dirty="0"/>
              <a:t>Condition </a:t>
            </a:r>
            <a:r>
              <a:rPr lang="en-NZ" b="1" dirty="0" smtClean="0"/>
              <a:t>10 and 47 – Downstream Eel Passage Report</a:t>
            </a:r>
            <a:endParaRPr lang="en-NZ" dirty="0"/>
          </a:p>
          <a:p>
            <a:r>
              <a:rPr lang="en-NZ" dirty="0" smtClean="0"/>
              <a:t>These conditions require </a:t>
            </a:r>
            <a:r>
              <a:rPr lang="en-NZ" dirty="0" err="1" smtClean="0"/>
              <a:t>Trustpower</a:t>
            </a:r>
            <a:r>
              <a:rPr lang="en-NZ" dirty="0" smtClean="0"/>
              <a:t> to complete and submit a comprehensive fish passage report to the Chief Executive of the Bay of Plenty Regional Council (BOPRC) or delegate for certification.</a:t>
            </a:r>
          </a:p>
          <a:p>
            <a:endParaRPr lang="en-N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 smtClean="0"/>
              <a:t>Ryder Consulting were engaged by </a:t>
            </a:r>
            <a:r>
              <a:rPr lang="en-NZ" dirty="0" err="1" smtClean="0"/>
              <a:t>Trustpower</a:t>
            </a:r>
            <a:r>
              <a:rPr lang="en-NZ" dirty="0" smtClean="0"/>
              <a:t> to prepare the report.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 smtClean="0"/>
              <a:t>The report was submitted to BOPRC in March 2014.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 smtClean="0"/>
              <a:t>BOPRC and stakeholders responded to </a:t>
            </a:r>
            <a:r>
              <a:rPr lang="en-NZ" dirty="0" err="1" smtClean="0"/>
              <a:t>Trustpower</a:t>
            </a:r>
            <a:r>
              <a:rPr lang="en-NZ" dirty="0" smtClean="0"/>
              <a:t> which resulted in them commissioning Ryder Consulting to revise the report.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 smtClean="0"/>
              <a:t>The revised report was submitted to BOPRC in August 2014.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97592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84212" y="548680"/>
            <a:ext cx="7776220" cy="532859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N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 err="1" smtClean="0"/>
              <a:t>Trustpower</a:t>
            </a:r>
            <a:r>
              <a:rPr lang="en-NZ" dirty="0" smtClean="0"/>
              <a:t> undertook additional research in response to recommendations made by the BOPRC ecologist such as modelling the existing biomass of adult eels between Lake </a:t>
            </a:r>
            <a:r>
              <a:rPr lang="en-NZ" dirty="0" err="1" smtClean="0"/>
              <a:t>Matahina</a:t>
            </a:r>
            <a:r>
              <a:rPr lang="en-NZ" dirty="0" smtClean="0"/>
              <a:t> and Lake </a:t>
            </a:r>
            <a:r>
              <a:rPr lang="en-NZ" dirty="0" err="1" smtClean="0"/>
              <a:t>Aniwhenua</a:t>
            </a:r>
            <a:r>
              <a:rPr lang="en-NZ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 err="1" smtClean="0"/>
              <a:t>Trustpower</a:t>
            </a:r>
            <a:r>
              <a:rPr lang="en-NZ" dirty="0" smtClean="0"/>
              <a:t> submitted a revised report to BOPRC in April 2015.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 smtClean="0"/>
              <a:t>This report was reviewed by the BOPRC ecologist.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 smtClean="0"/>
              <a:t>The report and the ecologists comments were forwarded to NIWA for peer-review.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 smtClean="0"/>
              <a:t>A meeting was held on the 10 September 2015 between BOPRC compliance and ecology staff, </a:t>
            </a:r>
            <a:r>
              <a:rPr lang="en-NZ" dirty="0" err="1" smtClean="0"/>
              <a:t>Trustpower</a:t>
            </a:r>
            <a:r>
              <a:rPr lang="en-NZ" dirty="0" smtClean="0"/>
              <a:t> and Ryder Consulting to discuss what needed to be addressed.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b="0" dirty="0" smtClean="0"/>
              <a:t>The upstream and downstream trap and transfer protocol has been submitted on several occasions and staff from BOPRC and </a:t>
            </a:r>
            <a:r>
              <a:rPr lang="en-NZ" b="0" dirty="0" err="1" smtClean="0"/>
              <a:t>Trustpower</a:t>
            </a:r>
            <a:r>
              <a:rPr lang="en-NZ" b="0" dirty="0" smtClean="0"/>
              <a:t> are still working through various matters. </a:t>
            </a:r>
            <a:endParaRPr lang="en-NZ" b="0" dirty="0"/>
          </a:p>
        </p:txBody>
      </p:sp>
    </p:spTree>
    <p:extLst>
      <p:ext uri="{BB962C8B-B14F-4D97-AF65-F5344CB8AC3E}">
        <p14:creationId xmlns:p14="http://schemas.microsoft.com/office/powerpoint/2010/main" val="176357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84212" y="764704"/>
            <a:ext cx="7776220" cy="511256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 err="1"/>
              <a:t>Trustpower</a:t>
            </a:r>
            <a:r>
              <a:rPr lang="en-NZ" dirty="0"/>
              <a:t> undertook </a:t>
            </a:r>
            <a:r>
              <a:rPr lang="en-NZ" dirty="0" smtClean="0"/>
              <a:t>the artificial eel trial on Friday the 20 January 2017 where they successfully passed the rubber eels underneath the spill gates at three different settings.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 smtClean="0"/>
              <a:t>It was confirmed that the deployment system worked effectively and eels can be successfully recovered downstream.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 smtClean="0"/>
              <a:t>Sourcing of </a:t>
            </a:r>
            <a:r>
              <a:rPr lang="en-NZ" dirty="0" smtClean="0"/>
              <a:t>large live eels </a:t>
            </a:r>
            <a:r>
              <a:rPr lang="en-NZ" dirty="0" smtClean="0"/>
              <a:t>for further testing has been arranged.</a:t>
            </a:r>
            <a:endParaRPr lang="en-NZ" dirty="0" smtClean="0"/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06254739"/>
      </p:ext>
    </p:extLst>
  </p:cSld>
  <p:clrMapOvr>
    <a:masterClrMapping/>
  </p:clrMapOvr>
</p:sld>
</file>

<file path=ppt/theme/theme1.xml><?xml version="1.0" encoding="utf-8"?>
<a:theme xmlns:a="http://schemas.openxmlformats.org/drawingml/2006/main" name="BOPRC PP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BOPRC PPT</Template>
  <TotalTime>153</TotalTime>
  <Words>436</Words>
  <Application>Microsoft Office PowerPoint</Application>
  <PresentationFormat>On-screen Show (4:3)</PresentationFormat>
  <Paragraphs>46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BOPRC PPT</vt:lpstr>
      <vt:lpstr>Rangitāiki – Tarawera River Scheme Liaison Group Meeting – 8 March 2017   Comments ex Mike Caldwell </vt:lpstr>
      <vt:lpstr>PowerPoint Presentation</vt:lpstr>
      <vt:lpstr>Resource Consent 65750</vt:lpstr>
      <vt:lpstr>Conditions Certified</vt:lpstr>
      <vt:lpstr>Conditions Certified</vt:lpstr>
      <vt:lpstr>Investigations ongoing</vt:lpstr>
      <vt:lpstr>PowerPoint Presentation</vt:lpstr>
      <vt:lpstr>PowerPoint Presentation</vt:lpstr>
    </vt:vector>
  </TitlesOfParts>
  <Company>Bay of Plenty Regional Council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Rangitāiki – Tarawera River Scheme Liaison Group Meeting</dc:title>
  <dc:creator>Mike Caldwell</dc:creator>
  <cp:lastModifiedBy>Bruce Crabbe</cp:lastModifiedBy>
  <cp:revision>19</cp:revision>
  <cp:lastPrinted>2015-11-10T02:35:15Z</cp:lastPrinted>
  <dcterms:created xsi:type="dcterms:W3CDTF">2015-11-06T02:04:43Z</dcterms:created>
  <dcterms:modified xsi:type="dcterms:W3CDTF">2017-03-07T21:11:09Z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A2562382</vt:lpwstr>
  </property>
  <property fmtid="{D5CDD505-2E9C-101B-9397-08002B2CF9AE}" pid="4" name="Objective-Title">
    <vt:lpwstr>Matahina Dam Consent Power Point Presentation - Compiled by Mike Calwell to Rangitaiki Tarawera River Scheme Liaison Group Meeting</vt:lpwstr>
  </property>
  <property fmtid="{D5CDD505-2E9C-101B-9397-08002B2CF9AE}" pid="5" name="Objective-Comment">
    <vt:lpwstr/>
  </property>
  <property fmtid="{D5CDD505-2E9C-101B-9397-08002B2CF9AE}" pid="6" name="Objective-CreationStamp">
    <vt:filetime>2017-03-07T21:11:56Z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2017-03-07T21:49:07Z</vt:filetime>
  </property>
  <property fmtid="{D5CDD505-2E9C-101B-9397-08002B2CF9AE}" pid="11" name="Objective-Owner">
    <vt:lpwstr>Bruce Crabbe</vt:lpwstr>
  </property>
  <property fmtid="{D5CDD505-2E9C-101B-9397-08002B2CF9AE}" pid="12" name="Objective-Path">
    <vt:lpwstr>EasyInfo Global Folder:'Virtual Filing Cabinet':Rivers and Drainage:Rangitaiki-Tarawera River Scheme:Rangitaiki-Tarawera River Scheme Liaison Group:. Liaison Group Meetings:2017-03-08 Rangitaiki Tarawera Rivers Scheme Liaison Group - 8 March 2017:</vt:lpwstr>
  </property>
  <property fmtid="{D5CDD505-2E9C-101B-9397-08002B2CF9AE}" pid="13" name="Objective-Parent">
    <vt:lpwstr>2017-03-08 Rangitaiki Tarawera Rivers Scheme Liaison Group - 8 March 2017</vt:lpwstr>
  </property>
  <property fmtid="{D5CDD505-2E9C-101B-9397-08002B2CF9AE}" pid="14" name="Objective-State">
    <vt:lpwstr>Being Edited</vt:lpwstr>
  </property>
  <property fmtid="{D5CDD505-2E9C-101B-9397-08002B2CF9AE}" pid="15" name="Objective-Version">
    <vt:lpwstr>1.1</vt:lpwstr>
  </property>
  <property fmtid="{D5CDD505-2E9C-101B-9397-08002B2CF9AE}" pid="16" name="Objective-VersionNumber">
    <vt:r8>3</vt:r8>
  </property>
  <property fmtid="{D5CDD505-2E9C-101B-9397-08002B2CF9AE}" pid="17" name="Objective-VersionComment">
    <vt:lpwstr/>
  </property>
  <property fmtid="{D5CDD505-2E9C-101B-9397-08002B2CF9AE}" pid="18" name="Objective-FileNumber">
    <vt:lpwstr>6.00040</vt:lpwstr>
  </property>
  <property fmtid="{D5CDD505-2E9C-101B-9397-08002B2CF9AE}" pid="19" name="Objective-Classification">
    <vt:lpwstr>[Inherited - Corporate Access]</vt:lpwstr>
  </property>
  <property fmtid="{D5CDD505-2E9C-101B-9397-08002B2CF9AE}" pid="20" name="Objective-Caveats">
    <vt:lpwstr/>
  </property>
  <property fmtid="{D5CDD505-2E9C-101B-9397-08002B2CF9AE}" pid="21" name="Objective-Operative Date [system]">
    <vt:lpwstr/>
  </property>
  <property fmtid="{D5CDD505-2E9C-101B-9397-08002B2CF9AE}" pid="22" name="Objective-Author [system]">
    <vt:lpwstr/>
  </property>
  <property fmtid="{D5CDD505-2E9C-101B-9397-08002B2CF9AE}" pid="23" name="Objective-On Behalf Of [system]">
    <vt:lpwstr/>
  </property>
  <property fmtid="{D5CDD505-2E9C-101B-9397-08002B2CF9AE}" pid="24" name="Objective-GIS Location [system]">
    <vt:lpwstr/>
  </property>
  <property fmtid="{D5CDD505-2E9C-101B-9397-08002B2CF9AE}" pid="25" name="Objective-Reference [system]">
    <vt:lpwstr/>
  </property>
  <property fmtid="{D5CDD505-2E9C-101B-9397-08002B2CF9AE}" pid="26" name="Objective-Reference Source [system]">
    <vt:lpwstr/>
  </property>
  <property fmtid="{D5CDD505-2E9C-101B-9397-08002B2CF9AE}" pid="27" name="Objective-Accela Key [system]">
    <vt:lpwstr/>
  </property>
  <property fmtid="{D5CDD505-2E9C-101B-9397-08002B2CF9AE}" pid="28" name="Objective-Connect Creator [system]">
    <vt:lpwstr/>
  </property>
</Properties>
</file>